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1"/>
  </p:sldMasterIdLst>
  <p:notesMasterIdLst>
    <p:notesMasterId r:id="rId39"/>
  </p:notesMasterIdLst>
  <p:sldIdLst>
    <p:sldId id="256" r:id="rId2"/>
    <p:sldId id="257" r:id="rId3"/>
    <p:sldId id="259" r:id="rId4"/>
    <p:sldId id="276" r:id="rId5"/>
    <p:sldId id="277" r:id="rId6"/>
    <p:sldId id="278" r:id="rId7"/>
    <p:sldId id="271" r:id="rId8"/>
    <p:sldId id="272" r:id="rId9"/>
    <p:sldId id="274" r:id="rId10"/>
    <p:sldId id="275" r:id="rId11"/>
    <p:sldId id="258" r:id="rId12"/>
    <p:sldId id="260" r:id="rId13"/>
    <p:sldId id="261" r:id="rId14"/>
    <p:sldId id="262" r:id="rId15"/>
    <p:sldId id="263" r:id="rId16"/>
    <p:sldId id="264" r:id="rId17"/>
    <p:sldId id="265" r:id="rId18"/>
    <p:sldId id="266" r:id="rId19"/>
    <p:sldId id="267" r:id="rId20"/>
    <p:sldId id="268" r:id="rId21"/>
    <p:sldId id="269" r:id="rId22"/>
    <p:sldId id="270" r:id="rId23"/>
    <p:sldId id="280" r:id="rId24"/>
    <p:sldId id="281" r:id="rId25"/>
    <p:sldId id="279" r:id="rId26"/>
    <p:sldId id="282" r:id="rId27"/>
    <p:sldId id="283" r:id="rId28"/>
    <p:sldId id="294" r:id="rId29"/>
    <p:sldId id="285" r:id="rId30"/>
    <p:sldId id="286" r:id="rId31"/>
    <p:sldId id="287" r:id="rId32"/>
    <p:sldId id="288" r:id="rId33"/>
    <p:sldId id="293" r:id="rId34"/>
    <p:sldId id="290" r:id="rId35"/>
    <p:sldId id="292" r:id="rId36"/>
    <p:sldId id="273" r:id="rId37"/>
    <p:sldId id="291"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7"/>
    <p:restoredTop sz="94666"/>
  </p:normalViewPr>
  <p:slideViewPr>
    <p:cSldViewPr snapToGrid="0" snapToObjects="1">
      <p:cViewPr varScale="1">
        <p:scale>
          <a:sx n="70" d="100"/>
          <a:sy n="70" d="100"/>
        </p:scale>
        <p:origin x="-258" y="-10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6D0432-A872-7D4F-BA1E-100AEBB107EB}" type="datetimeFigureOut">
              <a:rPr kumimoji="1" lang="zh-CN" altLang="en-US" smtClean="0"/>
              <a:pPr/>
              <a:t>2019/4/11</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C2770D-2EB4-944F-9B12-2F3EF68719C2}" type="slidenum">
              <a:rPr kumimoji="1" lang="zh-CN" altLang="en-US" smtClean="0"/>
              <a:pPr/>
              <a:t>‹#›</a:t>
            </a:fld>
            <a:endParaRPr kumimoji="1" lang="zh-CN" altLang="en-US"/>
          </a:p>
        </p:txBody>
      </p:sp>
    </p:spTree>
    <p:extLst>
      <p:ext uri="{BB962C8B-B14F-4D97-AF65-F5344CB8AC3E}">
        <p14:creationId xmlns:p14="http://schemas.microsoft.com/office/powerpoint/2010/main" xmlns="" val="283469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xmlns="">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4/11/2019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6D22F896-40B5-4ADD-8801-0D06FADFA095}" type="slidenum">
              <a:rPr lang="en-US" smtClean="0"/>
              <a:pPr/>
              <a:t>‹#›</a:t>
            </a:fld>
            <a:endParaRPr lang="en-US" dirty="0"/>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pPr/>
              <a:t>4/11/2019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4/11/2019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4/11/2019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593667" y="6272784"/>
            <a:ext cx="2644309" cy="365125"/>
          </a:xfrm>
        </p:spPr>
        <p:txBody>
          <a:bodyPr/>
          <a:lstStyle/>
          <a:p>
            <a:fld id="{48A87A34-81AB-432B-8DAE-1953F412C126}" type="datetimeFigureOut">
              <a:rPr lang="en-US" smtClean="0"/>
              <a:pPr/>
              <a:t>4/11/2019</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xmlns="">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6D22F896-40B5-4ADD-8801-0D06FADFA095}" type="slidenum">
              <a:rPr lang="en-US" smtClean="0"/>
              <a:pPr/>
              <a:t>‹#›</a:t>
            </a:fld>
            <a:endParaRPr lang="en-US" dirty="0"/>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4/11/2019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4/11/2019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
        <p:nvSpPr>
          <p:cNvPr id="10" name="Title 9"/>
          <p:cNvSpPr>
            <a:spLocks noGrp="1"/>
          </p:cNvSpPr>
          <p:nvPr>
            <p:ph type="title"/>
          </p:nvPr>
        </p:nvSpPr>
        <p:spPr/>
        <p:txBody>
          <a:bodyPr/>
          <a:lstStyle/>
          <a:p>
            <a:r>
              <a:rPr lang="zh-CN" altLang="en-US" smtClean="0"/>
              <a:t>单击此处编辑母版标题样式</a:t>
            </a:r>
            <a:endParaRPr lang="en-US" dirty="0"/>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8A87A34-81AB-432B-8DAE-1953F412C126}" type="datetimeFigureOut">
              <a:rPr lang="en-US" smtClean="0"/>
              <a:pPr/>
              <a:t>4/11/2019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
        <p:nvSpPr>
          <p:cNvPr id="6" name="Title 5"/>
          <p:cNvSpPr>
            <a:spLocks noGrp="1"/>
          </p:cNvSpPr>
          <p:nvPr>
            <p:ph type="title"/>
          </p:nvPr>
        </p:nvSpPr>
        <p:spPr/>
        <p:txBody>
          <a:bodyPr/>
          <a:lstStyle/>
          <a:p>
            <a:r>
              <a:rPr lang="zh-CN" altLang="en-US" smtClean="0"/>
              <a:t>单击此处编辑母版标题样式</a:t>
            </a:r>
            <a:endParaRPr lang="en-US"/>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pPr/>
              <a:t>4/11/2019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48A87A34-81AB-432B-8DAE-1953F412C126}" type="datetimeFigureOut">
              <a:rPr lang="en-US" smtClean="0"/>
              <a:pPr/>
              <a:t>4/11/2019</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xmlns="">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xmlns="">
                    <a14:imgLayer r:embed="rId3">
                      <a14:imgEffect>
                        <a14:sharpenSoften amount="61000"/>
                      </a14:imgEffect>
                    </a14:imgLayer>
                  </a14:imgProps>
                </a:ext>
                <a:ext uri="{28A0092B-C50C-407E-A947-70E740481C1C}">
                  <a14:useLocalDpi xmlns:a14="http://schemas.microsoft.com/office/drawing/2010/main" xmlns=""/>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CN" altLang="en-US" smtClean="0"/>
              <a:t>单击此处编辑母版标题样式</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将图片拖动到占位符，或单击添加图标</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48A87A34-81AB-432B-8DAE-1953F412C126}" type="datetimeFigureOut">
              <a:rPr lang="en-US" smtClean="0"/>
              <a:pPr/>
              <a:t>4/11/2019</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xmlns="">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48A87A34-81AB-432B-8DAE-1953F412C126}" type="datetimeFigureOut">
              <a:rPr lang="en-US" smtClean="0"/>
              <a:pPr/>
              <a:t>4/11/2019</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xmlns="">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48919797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xmlns=""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051560" y="1490597"/>
            <a:ext cx="9966960" cy="2977434"/>
          </a:xfrm>
        </p:spPr>
        <p:txBody>
          <a:bodyPr/>
          <a:lstStyle/>
          <a:p>
            <a:pPr algn="ctr"/>
            <a:r>
              <a:rPr kumimoji="1" lang="zh-CN" altLang="en-US" dirty="0" smtClean="0">
                <a:latin typeface="KaiTi" charset="-122"/>
                <a:ea typeface="KaiTi" charset="-122"/>
                <a:cs typeface="KaiTi" charset="-122"/>
              </a:rPr>
              <a:t>汉语教材的</a:t>
            </a:r>
            <a:r>
              <a:rPr kumimoji="1" lang="en-US" altLang="zh-CN" dirty="0" smtClean="0">
                <a:latin typeface="KaiTi" charset="-122"/>
                <a:ea typeface="KaiTi" charset="-122"/>
                <a:cs typeface="KaiTi" charset="-122"/>
              </a:rPr>
              <a:t/>
            </a:r>
            <a:br>
              <a:rPr kumimoji="1" lang="en-US" altLang="zh-CN" dirty="0" smtClean="0">
                <a:latin typeface="KaiTi" charset="-122"/>
                <a:ea typeface="KaiTi" charset="-122"/>
                <a:cs typeface="KaiTi" charset="-122"/>
              </a:rPr>
            </a:br>
            <a:r>
              <a:rPr kumimoji="1" lang="zh-CN" altLang="en-US" dirty="0" smtClean="0">
                <a:latin typeface="KaiTi" charset="-122"/>
                <a:ea typeface="KaiTi" charset="-122"/>
                <a:cs typeface="KaiTi" charset="-122"/>
              </a:rPr>
              <a:t>分析、评价与使用</a:t>
            </a:r>
            <a:endParaRPr kumimoji="1" lang="zh-CN" altLang="en-US" dirty="0">
              <a:latin typeface="KaiTi" charset="-122"/>
              <a:ea typeface="KaiTi" charset="-122"/>
              <a:cs typeface="KaiTi" charset="-122"/>
            </a:endParaRPr>
          </a:p>
        </p:txBody>
      </p:sp>
      <p:sp>
        <p:nvSpPr>
          <p:cNvPr id="3" name="副标题 2"/>
          <p:cNvSpPr>
            <a:spLocks noGrp="1"/>
          </p:cNvSpPr>
          <p:nvPr>
            <p:ph type="subTitle" idx="1"/>
          </p:nvPr>
        </p:nvSpPr>
        <p:spPr>
          <a:xfrm>
            <a:off x="9344415" y="5887232"/>
            <a:ext cx="2680571" cy="686551"/>
          </a:xfrm>
        </p:spPr>
        <p:txBody>
          <a:bodyPr>
            <a:normAutofit/>
          </a:bodyPr>
          <a:lstStyle/>
          <a:p>
            <a:r>
              <a:rPr kumimoji="1" lang="en-US" altLang="zh-CN" sz="3600" dirty="0" smtClean="0">
                <a:latin typeface="KaiTi" charset="-122"/>
                <a:ea typeface="KaiTi" charset="-122"/>
                <a:cs typeface="KaiTi" charset="-122"/>
              </a:rPr>
              <a:t>2019.4.7</a:t>
            </a:r>
            <a:endParaRPr kumimoji="1" lang="zh-CN" altLang="en-US" sz="3600" dirty="0">
              <a:latin typeface="KaiTi" charset="-122"/>
              <a:ea typeface="KaiTi" charset="-122"/>
              <a:cs typeface="KaiTi" charset="-122"/>
            </a:endParaRPr>
          </a:p>
        </p:txBody>
      </p:sp>
    </p:spTree>
    <p:extLst>
      <p:ext uri="{BB962C8B-B14F-4D97-AF65-F5344CB8AC3E}">
        <p14:creationId xmlns:p14="http://schemas.microsoft.com/office/powerpoint/2010/main" xmlns="" val="217430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 6"/>
          <p:cNvGrpSpPr/>
          <p:nvPr/>
        </p:nvGrpSpPr>
        <p:grpSpPr>
          <a:xfrm>
            <a:off x="175364" y="389943"/>
            <a:ext cx="10353340" cy="6468057"/>
            <a:chOff x="175364" y="389943"/>
            <a:chExt cx="10353340" cy="6468057"/>
          </a:xfrm>
        </p:grpSpPr>
        <p:pic>
          <p:nvPicPr>
            <p:cNvPr id="4" name="图片 3"/>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175364" y="1555571"/>
              <a:ext cx="10353339" cy="5302429"/>
            </a:xfrm>
            <a:prstGeom prst="rect">
              <a:avLst/>
            </a:prstGeom>
          </p:spPr>
        </p:pic>
        <p:pic>
          <p:nvPicPr>
            <p:cNvPr id="5" name="图片 4"/>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175365" y="405953"/>
              <a:ext cx="1945939" cy="1149617"/>
            </a:xfrm>
            <a:prstGeom prst="rect">
              <a:avLst/>
            </a:prstGeom>
          </p:spPr>
        </p:pic>
        <p:pic>
          <p:nvPicPr>
            <p:cNvPr id="6" name="图片 5"/>
            <p:cNvPicPr>
              <a:picLocks noChangeAspect="1"/>
            </p:cNvPicPr>
            <p:nvPr/>
          </p:nvPicPr>
          <p:blipFill>
            <a:blip r:embed="rId4"/>
            <a:stretch>
              <a:fillRect/>
            </a:stretch>
          </p:blipFill>
          <p:spPr>
            <a:xfrm>
              <a:off x="2121304" y="389943"/>
              <a:ext cx="8407400" cy="1165627"/>
            </a:xfrm>
            <a:prstGeom prst="rect">
              <a:avLst/>
            </a:prstGeom>
          </p:spPr>
        </p:pic>
      </p:grpSp>
    </p:spTree>
    <p:extLst>
      <p:ext uri="{BB962C8B-B14F-4D97-AF65-F5344CB8AC3E}">
        <p14:creationId xmlns:p14="http://schemas.microsoft.com/office/powerpoint/2010/main" xmlns="" val="635533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5677" y="0"/>
            <a:ext cx="10802571" cy="1609344"/>
          </a:xfrm>
        </p:spPr>
        <p:txBody>
          <a:bodyPr/>
          <a:lstStyle/>
          <a:p>
            <a:r>
              <a:rPr kumimoji="1" lang="zh-CN" altLang="en-US" dirty="0" smtClean="0">
                <a:latin typeface="KaiTi" charset="-122"/>
                <a:ea typeface="KaiTi" charset="-122"/>
                <a:cs typeface="KaiTi" charset="-122"/>
              </a:rPr>
              <a:t>一、汉语教材的性质、类型及特点</a:t>
            </a:r>
            <a:endParaRPr kumimoji="1" lang="zh-CN" altLang="en-US" dirty="0">
              <a:latin typeface="KaiTi" charset="-122"/>
              <a:ea typeface="KaiTi" charset="-122"/>
              <a:cs typeface="KaiTi" charset="-122"/>
            </a:endParaRPr>
          </a:p>
        </p:txBody>
      </p:sp>
      <p:sp>
        <p:nvSpPr>
          <p:cNvPr id="3" name="内容占位符 2"/>
          <p:cNvSpPr>
            <a:spLocks noGrp="1"/>
          </p:cNvSpPr>
          <p:nvPr>
            <p:ph idx="1"/>
          </p:nvPr>
        </p:nvSpPr>
        <p:spPr>
          <a:xfrm>
            <a:off x="1069848" y="1465545"/>
            <a:ext cx="10058400" cy="5185776"/>
          </a:xfrm>
        </p:spPr>
        <p:txBody>
          <a:bodyPr>
            <a:noAutofit/>
          </a:bodyPr>
          <a:lstStyle/>
          <a:p>
            <a:pPr marL="0" indent="0">
              <a:buNone/>
            </a:pPr>
            <a:r>
              <a:rPr kumimoji="1" lang="zh-CN" altLang="en-US" sz="3200" dirty="0" smtClean="0">
                <a:latin typeface="KaiTi" charset="-122"/>
                <a:ea typeface="KaiTi" charset="-122"/>
                <a:cs typeface="KaiTi" charset="-122"/>
              </a:rPr>
              <a:t>（三）华文教材的类型</a:t>
            </a:r>
            <a:endParaRPr kumimoji="1" lang="en-US" altLang="zh-CN" sz="3200" dirty="0" smtClean="0">
              <a:latin typeface="KaiTi" charset="-122"/>
              <a:ea typeface="KaiTi" charset="-122"/>
              <a:cs typeface="KaiTi" charset="-122"/>
            </a:endParaRPr>
          </a:p>
          <a:p>
            <a:pPr marL="0" indent="0">
              <a:buNone/>
            </a:pPr>
            <a:r>
              <a:rPr kumimoji="1" lang="en-US" altLang="zh-CN" sz="3200" dirty="0" smtClean="0">
                <a:latin typeface="KaiTi" charset="-122"/>
                <a:ea typeface="KaiTi" charset="-122"/>
                <a:cs typeface="KaiTi" charset="-122"/>
              </a:rPr>
              <a:t>1.</a:t>
            </a:r>
            <a:r>
              <a:rPr kumimoji="1" lang="zh-CN" altLang="en-US" sz="3200" dirty="0" smtClean="0">
                <a:latin typeface="KaiTi" charset="-122"/>
                <a:ea typeface="KaiTi" charset="-122"/>
                <a:cs typeface="KaiTi" charset="-122"/>
              </a:rPr>
              <a:t>按教学层次分</a:t>
            </a:r>
            <a:r>
              <a:rPr kumimoji="1" lang="zh-CN" altLang="en-US" sz="3200" dirty="0" smtClean="0">
                <a:latin typeface="KaiTi" charset="-122"/>
                <a:ea typeface="KaiTi" charset="-122"/>
                <a:cs typeface="KaiTi" charset="-122"/>
                <a:sym typeface="Wingdings"/>
              </a:rPr>
              <a:t>：</a:t>
            </a:r>
            <a:r>
              <a:rPr kumimoji="1" lang="zh-CN" altLang="en-US" sz="2400" dirty="0" smtClean="0">
                <a:latin typeface="KaiTi" charset="-122"/>
                <a:ea typeface="KaiTi" charset="-122"/>
                <a:cs typeface="KaiTi" charset="-122"/>
                <a:sym typeface="Wingdings"/>
              </a:rPr>
              <a:t>学前教育、学历教育、非学历教育</a:t>
            </a:r>
            <a:endParaRPr kumimoji="1" lang="en-US" altLang="zh-CN" sz="2400" dirty="0" smtClean="0">
              <a:latin typeface="KaiTi" charset="-122"/>
              <a:ea typeface="KaiTi" charset="-122"/>
              <a:cs typeface="KaiTi" charset="-122"/>
            </a:endParaRPr>
          </a:p>
          <a:p>
            <a:pPr marL="0" indent="0">
              <a:buNone/>
            </a:pPr>
            <a:r>
              <a:rPr kumimoji="1" lang="en-US" altLang="zh-CN" sz="3200" dirty="0" smtClean="0">
                <a:latin typeface="KaiTi" charset="-122"/>
                <a:ea typeface="KaiTi" charset="-122"/>
                <a:cs typeface="KaiTi" charset="-122"/>
              </a:rPr>
              <a:t>2.</a:t>
            </a:r>
            <a:r>
              <a:rPr kumimoji="1" lang="zh-CN" altLang="en-US" sz="3200" dirty="0" smtClean="0">
                <a:latin typeface="KaiTi" charset="-122"/>
                <a:ea typeface="KaiTi" charset="-122"/>
                <a:cs typeface="KaiTi" charset="-122"/>
              </a:rPr>
              <a:t>按教学对象分</a:t>
            </a:r>
            <a:r>
              <a:rPr kumimoji="1" lang="zh-CN" altLang="en-US" sz="3200" dirty="0" smtClean="0">
                <a:latin typeface="KaiTi" charset="-122"/>
                <a:ea typeface="KaiTi" charset="-122"/>
                <a:cs typeface="KaiTi" charset="-122"/>
                <a:sym typeface="Wingdings"/>
              </a:rPr>
              <a:t>：</a:t>
            </a:r>
            <a:r>
              <a:rPr kumimoji="1" lang="zh-CN" altLang="en-US" sz="2400" dirty="0" smtClean="0">
                <a:latin typeface="KaiTi" charset="-122"/>
                <a:ea typeface="KaiTi" charset="-122"/>
                <a:cs typeface="KaiTi" charset="-122"/>
              </a:rPr>
              <a:t>幼儿、儿童、成人 </a:t>
            </a:r>
            <a:r>
              <a:rPr kumimoji="1" lang="en-US" altLang="zh-CN" sz="2400" dirty="0" smtClean="0">
                <a:latin typeface="KaiTi" charset="-122"/>
                <a:ea typeface="KaiTi" charset="-122"/>
                <a:cs typeface="KaiTi" charset="-122"/>
              </a:rPr>
              <a:t>/</a:t>
            </a:r>
            <a:r>
              <a:rPr kumimoji="1" lang="zh-CN" altLang="en-US" sz="2400" dirty="0" smtClean="0">
                <a:latin typeface="KaiTi" charset="-122"/>
                <a:ea typeface="KaiTi" charset="-122"/>
                <a:cs typeface="KaiTi" charset="-122"/>
              </a:rPr>
              <a:t> 学习华文、华文师资 </a:t>
            </a:r>
            <a:r>
              <a:rPr kumimoji="1" lang="en-US" altLang="zh-CN" sz="2400" dirty="0" smtClean="0">
                <a:latin typeface="KaiTi" charset="-122"/>
                <a:ea typeface="KaiTi" charset="-122"/>
                <a:cs typeface="KaiTi" charset="-122"/>
              </a:rPr>
              <a:t>/</a:t>
            </a:r>
            <a:r>
              <a:rPr kumimoji="1" lang="zh-CN" altLang="en-US" sz="2400" dirty="0" smtClean="0">
                <a:latin typeface="KaiTi" charset="-122"/>
                <a:ea typeface="KaiTi" charset="-122"/>
                <a:cs typeface="KaiTi" charset="-122"/>
              </a:rPr>
              <a:t> </a:t>
            </a:r>
            <a:r>
              <a:rPr kumimoji="1" lang="zh-CN" altLang="en-US" sz="2400" dirty="0">
                <a:latin typeface="KaiTi" charset="-122"/>
                <a:ea typeface="KaiTi" charset="-122"/>
                <a:cs typeface="KaiTi" charset="-122"/>
              </a:rPr>
              <a:t> </a:t>
            </a:r>
            <a:r>
              <a:rPr kumimoji="1" lang="zh-CN" altLang="en-US" sz="2400" dirty="0" smtClean="0">
                <a:latin typeface="KaiTi" charset="-122"/>
                <a:ea typeface="KaiTi" charset="-122"/>
                <a:cs typeface="KaiTi" charset="-122"/>
              </a:rPr>
              <a:t>全日制、半日制、课后制、周末制 </a:t>
            </a:r>
            <a:r>
              <a:rPr kumimoji="1" lang="en-US" altLang="zh-CN" sz="2400" dirty="0" smtClean="0">
                <a:latin typeface="KaiTi" charset="-122"/>
                <a:ea typeface="KaiTi" charset="-122"/>
                <a:cs typeface="KaiTi" charset="-122"/>
              </a:rPr>
              <a:t>/</a:t>
            </a:r>
            <a:r>
              <a:rPr kumimoji="1" lang="zh-CN" altLang="en-US" sz="2400" dirty="0" smtClean="0">
                <a:latin typeface="KaiTi" charset="-122"/>
                <a:ea typeface="KaiTi" charset="-122"/>
                <a:cs typeface="KaiTi" charset="-122"/>
              </a:rPr>
              <a:t> 短期、长期、速成</a:t>
            </a:r>
            <a:endParaRPr kumimoji="1" lang="en-US" altLang="zh-CN" sz="2400" dirty="0" smtClean="0">
              <a:latin typeface="KaiTi" charset="-122"/>
              <a:ea typeface="KaiTi" charset="-122"/>
              <a:cs typeface="KaiTi" charset="-122"/>
            </a:endParaRPr>
          </a:p>
          <a:p>
            <a:pPr marL="0" indent="0">
              <a:buNone/>
            </a:pPr>
            <a:r>
              <a:rPr kumimoji="1" lang="en-US" altLang="zh-CN" sz="3200" dirty="0" smtClean="0">
                <a:latin typeface="KaiTi" charset="-122"/>
                <a:ea typeface="KaiTi" charset="-122"/>
                <a:cs typeface="KaiTi" charset="-122"/>
              </a:rPr>
              <a:t>3.</a:t>
            </a:r>
            <a:r>
              <a:rPr kumimoji="1" lang="zh-CN" altLang="en-US" sz="3200" dirty="0" smtClean="0">
                <a:latin typeface="KaiTi" charset="-122"/>
                <a:ea typeface="KaiTi" charset="-122"/>
                <a:cs typeface="KaiTi" charset="-122"/>
              </a:rPr>
              <a:t>按教学阶段分：</a:t>
            </a:r>
            <a:r>
              <a:rPr kumimoji="1" lang="zh-CN" altLang="en-US" sz="2400" dirty="0" smtClean="0">
                <a:latin typeface="KaiTi" charset="-122"/>
                <a:ea typeface="KaiTi" charset="-122"/>
                <a:cs typeface="KaiTi" charset="-122"/>
              </a:rPr>
              <a:t>初级、中级、高级</a:t>
            </a:r>
            <a:endParaRPr kumimoji="1" lang="en-US" altLang="zh-CN" sz="3200" dirty="0" smtClean="0">
              <a:latin typeface="KaiTi" charset="-122"/>
              <a:ea typeface="KaiTi" charset="-122"/>
              <a:cs typeface="KaiTi" charset="-122"/>
            </a:endParaRPr>
          </a:p>
          <a:p>
            <a:pPr marL="0" indent="0">
              <a:buNone/>
            </a:pPr>
            <a:r>
              <a:rPr kumimoji="1" lang="en-US" altLang="zh-CN" sz="3200" dirty="0" smtClean="0">
                <a:latin typeface="KaiTi" charset="-122"/>
                <a:ea typeface="KaiTi" charset="-122"/>
                <a:cs typeface="KaiTi" charset="-122"/>
              </a:rPr>
              <a:t>4.</a:t>
            </a:r>
            <a:r>
              <a:rPr kumimoji="1" lang="zh-CN" altLang="en-US" sz="3200" dirty="0" smtClean="0">
                <a:latin typeface="KaiTi" charset="-122"/>
                <a:ea typeface="KaiTi" charset="-122"/>
                <a:cs typeface="KaiTi" charset="-122"/>
              </a:rPr>
              <a:t>按教学内容分：</a:t>
            </a:r>
            <a:r>
              <a:rPr kumimoji="1" lang="zh-CN" altLang="en-US" sz="2400" dirty="0" smtClean="0">
                <a:latin typeface="KaiTi" charset="-122"/>
                <a:ea typeface="KaiTi" charset="-122"/>
                <a:cs typeface="KaiTi" charset="-122"/>
              </a:rPr>
              <a:t>语言知识、语言技能</a:t>
            </a:r>
            <a:endParaRPr kumimoji="1" lang="en-US" altLang="zh-CN" sz="3200" dirty="0" smtClean="0">
              <a:latin typeface="KaiTi" charset="-122"/>
              <a:ea typeface="KaiTi" charset="-122"/>
              <a:cs typeface="KaiTi" charset="-122"/>
            </a:endParaRPr>
          </a:p>
          <a:p>
            <a:pPr marL="0" indent="0">
              <a:buNone/>
            </a:pPr>
            <a:r>
              <a:rPr kumimoji="1" lang="en-US" altLang="zh-CN" sz="3200" dirty="0" smtClean="0">
                <a:latin typeface="KaiTi" charset="-122"/>
                <a:ea typeface="KaiTi" charset="-122"/>
                <a:cs typeface="KaiTi" charset="-122"/>
              </a:rPr>
              <a:t>5.</a:t>
            </a:r>
            <a:r>
              <a:rPr kumimoji="1" lang="zh-CN" altLang="en-US" sz="3200" dirty="0" smtClean="0">
                <a:latin typeface="KaiTi" charset="-122"/>
                <a:ea typeface="KaiTi" charset="-122"/>
                <a:cs typeface="KaiTi" charset="-122"/>
              </a:rPr>
              <a:t>按行业语言分：</a:t>
            </a:r>
            <a:r>
              <a:rPr kumimoji="1" lang="zh-CN" altLang="en-US" sz="2400" dirty="0" smtClean="0">
                <a:latin typeface="KaiTi" charset="-122"/>
                <a:ea typeface="KaiTi" charset="-122"/>
                <a:cs typeface="KaiTi" charset="-122"/>
              </a:rPr>
              <a:t>通用、专门用途</a:t>
            </a:r>
            <a:endParaRPr kumimoji="1" lang="en-US" altLang="zh-CN" sz="2400" dirty="0" smtClean="0">
              <a:latin typeface="KaiTi" charset="-122"/>
              <a:ea typeface="KaiTi" charset="-122"/>
              <a:cs typeface="KaiTi" charset="-122"/>
            </a:endParaRPr>
          </a:p>
          <a:p>
            <a:pPr marL="0" indent="0">
              <a:buNone/>
            </a:pPr>
            <a:r>
              <a:rPr kumimoji="1" lang="en-US" altLang="zh-CN" sz="3200" dirty="0" smtClean="0">
                <a:latin typeface="KaiTi" charset="-122"/>
                <a:ea typeface="KaiTi" charset="-122"/>
                <a:cs typeface="KaiTi" charset="-122"/>
              </a:rPr>
              <a:t>6.</a:t>
            </a:r>
            <a:r>
              <a:rPr kumimoji="1" lang="zh-CN" altLang="en-US" sz="3200" dirty="0" smtClean="0">
                <a:latin typeface="KaiTi" charset="-122"/>
                <a:ea typeface="KaiTi" charset="-122"/>
                <a:cs typeface="KaiTi" charset="-122"/>
              </a:rPr>
              <a:t>按教学手段分：</a:t>
            </a:r>
            <a:r>
              <a:rPr kumimoji="1" lang="zh-CN" altLang="en-US" sz="2400" dirty="0" smtClean="0">
                <a:latin typeface="KaiTi" charset="-122"/>
                <a:ea typeface="KaiTi" charset="-122"/>
                <a:cs typeface="KaiTi" charset="-122"/>
              </a:rPr>
              <a:t>纸质版、多媒体、网络、电视、广播</a:t>
            </a:r>
            <a:endParaRPr kumimoji="1" lang="en-US" altLang="zh-CN" sz="2400" dirty="0" smtClean="0">
              <a:latin typeface="KaiTi" charset="-122"/>
              <a:ea typeface="KaiTi" charset="-122"/>
              <a:cs typeface="KaiTi" charset="-122"/>
            </a:endParaRPr>
          </a:p>
          <a:p>
            <a:pPr marL="0" indent="0">
              <a:buNone/>
            </a:pPr>
            <a:r>
              <a:rPr kumimoji="1" lang="en-US" altLang="zh-CN" sz="3200" dirty="0" smtClean="0">
                <a:latin typeface="KaiTi" charset="-122"/>
                <a:ea typeface="KaiTi" charset="-122"/>
                <a:cs typeface="KaiTi" charset="-122"/>
              </a:rPr>
              <a:t>7.</a:t>
            </a:r>
            <a:r>
              <a:rPr kumimoji="1" lang="zh-CN" altLang="en-US" sz="3200" dirty="0" smtClean="0">
                <a:latin typeface="KaiTi" charset="-122"/>
                <a:ea typeface="KaiTi" charset="-122"/>
                <a:cs typeface="KaiTi" charset="-122"/>
              </a:rPr>
              <a:t>按语言教学性质分：</a:t>
            </a:r>
            <a:r>
              <a:rPr kumimoji="1" lang="zh-CN" altLang="en-US" sz="2400" dirty="0" smtClean="0">
                <a:latin typeface="KaiTi" charset="-122"/>
                <a:ea typeface="KaiTi" charset="-122"/>
                <a:cs typeface="KaiTi" charset="-122"/>
              </a:rPr>
              <a:t>第一语文、第二语文、双语语文</a:t>
            </a:r>
            <a:endParaRPr kumimoji="1" lang="zh-CN" altLang="en-US" sz="3200" dirty="0">
              <a:latin typeface="KaiTi" charset="-122"/>
              <a:ea typeface="KaiTi" charset="-122"/>
              <a:cs typeface="KaiTi" charset="-122"/>
            </a:endParaRPr>
          </a:p>
        </p:txBody>
      </p:sp>
    </p:spTree>
    <p:extLst>
      <p:ext uri="{BB962C8B-B14F-4D97-AF65-F5344CB8AC3E}">
        <p14:creationId xmlns:p14="http://schemas.microsoft.com/office/powerpoint/2010/main" xmlns="" val="1151611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5677" y="0"/>
            <a:ext cx="10802571" cy="1609344"/>
          </a:xfrm>
        </p:spPr>
        <p:txBody>
          <a:bodyPr/>
          <a:lstStyle/>
          <a:p>
            <a:r>
              <a:rPr kumimoji="1" lang="zh-CN" altLang="en-US" dirty="0" smtClean="0">
                <a:latin typeface="KaiTi" charset="-122"/>
                <a:ea typeface="KaiTi" charset="-122"/>
                <a:cs typeface="KaiTi" charset="-122"/>
              </a:rPr>
              <a:t>一、汉语教材的性质</a:t>
            </a:r>
            <a:r>
              <a:rPr kumimoji="1" lang="zh-CN" altLang="en-US" smtClean="0">
                <a:latin typeface="KaiTi" charset="-122"/>
                <a:ea typeface="KaiTi" charset="-122"/>
                <a:cs typeface="KaiTi" charset="-122"/>
              </a:rPr>
              <a:t>、类型及特点</a:t>
            </a:r>
            <a:endParaRPr kumimoji="1" lang="zh-CN" altLang="en-US">
              <a:latin typeface="KaiTi" charset="-122"/>
              <a:ea typeface="KaiTi" charset="-122"/>
              <a:cs typeface="KaiTi" charset="-122"/>
            </a:endParaRPr>
          </a:p>
        </p:txBody>
      </p:sp>
      <p:sp>
        <p:nvSpPr>
          <p:cNvPr id="3" name="内容占位符 2"/>
          <p:cNvSpPr>
            <a:spLocks noGrp="1"/>
          </p:cNvSpPr>
          <p:nvPr>
            <p:ph idx="1"/>
          </p:nvPr>
        </p:nvSpPr>
        <p:spPr>
          <a:xfrm>
            <a:off x="225468" y="1407423"/>
            <a:ext cx="11699310" cy="5569573"/>
          </a:xfrm>
        </p:spPr>
        <p:txBody>
          <a:bodyPr>
            <a:normAutofit/>
          </a:bodyPr>
          <a:lstStyle/>
          <a:p>
            <a:pPr marL="0" indent="0">
              <a:buNone/>
            </a:pPr>
            <a:r>
              <a:rPr kumimoji="1" lang="zh-CN" altLang="en-US" sz="3200" dirty="0" smtClean="0">
                <a:latin typeface="KaiTi" charset="-122"/>
                <a:ea typeface="KaiTi" charset="-122"/>
                <a:cs typeface="KaiTi" charset="-122"/>
              </a:rPr>
              <a:t>（四）华文教材的特点</a:t>
            </a:r>
            <a:endParaRPr kumimoji="1" lang="en-US" altLang="zh-CN" sz="3200" dirty="0" smtClean="0">
              <a:latin typeface="KaiTi" charset="-122"/>
              <a:ea typeface="KaiTi" charset="-122"/>
              <a:cs typeface="KaiTi" charset="-122"/>
            </a:endParaRPr>
          </a:p>
          <a:p>
            <a:pPr marL="0" indent="0">
              <a:buNone/>
            </a:pPr>
            <a:r>
              <a:rPr kumimoji="1" lang="en-US" altLang="zh-CN" sz="3200" dirty="0" smtClean="0">
                <a:latin typeface="KaiTi" charset="-122"/>
                <a:ea typeface="KaiTi" charset="-122"/>
                <a:cs typeface="KaiTi" charset="-122"/>
              </a:rPr>
              <a:t>1.</a:t>
            </a:r>
            <a:r>
              <a:rPr kumimoji="1" lang="zh-CN" altLang="en-US" sz="3200" dirty="0" smtClean="0">
                <a:solidFill>
                  <a:srgbClr val="FF0000"/>
                </a:solidFill>
                <a:latin typeface="KaiTi" charset="-122"/>
                <a:ea typeface="KaiTi" charset="-122"/>
                <a:cs typeface="KaiTi" charset="-122"/>
              </a:rPr>
              <a:t>特定</a:t>
            </a:r>
            <a:r>
              <a:rPr kumimoji="1" lang="zh-CN" altLang="en-US" sz="3200" dirty="0" smtClean="0">
                <a:latin typeface="KaiTi" charset="-122"/>
                <a:ea typeface="KaiTi" charset="-122"/>
                <a:cs typeface="KaiTi" charset="-122"/>
              </a:rPr>
              <a:t>的教学</a:t>
            </a:r>
            <a:r>
              <a:rPr kumimoji="1" lang="zh-CN" altLang="en-US" sz="3200" dirty="0" smtClean="0">
                <a:solidFill>
                  <a:srgbClr val="FF0000"/>
                </a:solidFill>
                <a:latin typeface="KaiTi" charset="-122"/>
                <a:ea typeface="KaiTi" charset="-122"/>
                <a:cs typeface="KaiTi" charset="-122"/>
              </a:rPr>
              <a:t>对象</a:t>
            </a:r>
            <a:r>
              <a:rPr kumimoji="1" lang="zh-CN" altLang="en-US" sz="3200" dirty="0" smtClean="0">
                <a:latin typeface="KaiTi" charset="-122"/>
                <a:ea typeface="KaiTi" charset="-122"/>
                <a:cs typeface="KaiTi" charset="-122"/>
              </a:rPr>
              <a:t>且具有</a:t>
            </a:r>
            <a:r>
              <a:rPr kumimoji="1" lang="zh-CN" altLang="en-US" sz="3200" dirty="0" smtClean="0">
                <a:solidFill>
                  <a:srgbClr val="FF0000"/>
                </a:solidFill>
                <a:latin typeface="KaiTi" charset="-122"/>
                <a:ea typeface="KaiTi" charset="-122"/>
                <a:cs typeface="KaiTi" charset="-122"/>
              </a:rPr>
              <a:t>广泛性</a:t>
            </a:r>
            <a:r>
              <a:rPr kumimoji="1" lang="zh-CN" altLang="en-US" sz="3200" dirty="0" smtClean="0">
                <a:latin typeface="KaiTi" charset="-122"/>
                <a:ea typeface="KaiTi" charset="-122"/>
                <a:cs typeface="KaiTi" charset="-122"/>
              </a:rPr>
              <a:t> </a:t>
            </a:r>
            <a:r>
              <a:rPr kumimoji="1" lang="zh-CN" altLang="en-US" sz="2400" dirty="0" smtClean="0">
                <a:latin typeface="KaiTi" charset="-122"/>
                <a:ea typeface="KaiTi" charset="-122"/>
                <a:cs typeface="KaiTi" charset="-122"/>
              </a:rPr>
              <a:t>华侨华人学生为主体，兼顾其他</a:t>
            </a:r>
            <a:endParaRPr kumimoji="1" lang="en-US" altLang="zh-CN" sz="3200" dirty="0" smtClean="0">
              <a:latin typeface="KaiTi" charset="-122"/>
              <a:ea typeface="KaiTi" charset="-122"/>
              <a:cs typeface="KaiTi" charset="-122"/>
            </a:endParaRPr>
          </a:p>
          <a:p>
            <a:pPr marL="0" indent="0">
              <a:buNone/>
            </a:pPr>
            <a:r>
              <a:rPr kumimoji="1" lang="en-US" altLang="zh-CN" sz="3200" dirty="0" smtClean="0">
                <a:latin typeface="KaiTi" charset="-122"/>
                <a:ea typeface="KaiTi" charset="-122"/>
                <a:cs typeface="KaiTi" charset="-122"/>
              </a:rPr>
              <a:t>2.</a:t>
            </a:r>
            <a:r>
              <a:rPr kumimoji="1" lang="zh-CN" altLang="en-US" sz="3200" dirty="0" smtClean="0">
                <a:latin typeface="KaiTi" charset="-122"/>
                <a:ea typeface="KaiTi" charset="-122"/>
                <a:cs typeface="KaiTi" charset="-122"/>
              </a:rPr>
              <a:t>在教学内容上</a:t>
            </a:r>
            <a:r>
              <a:rPr kumimoji="1" lang="zh-CN" altLang="en-US" sz="3200" dirty="0" smtClean="0">
                <a:solidFill>
                  <a:srgbClr val="FF0000"/>
                </a:solidFill>
                <a:latin typeface="KaiTi" charset="-122"/>
                <a:ea typeface="KaiTi" charset="-122"/>
                <a:cs typeface="KaiTi" charset="-122"/>
              </a:rPr>
              <a:t>语言与文化并重</a:t>
            </a:r>
            <a:r>
              <a:rPr kumimoji="1" lang="zh-CN" altLang="en-US" sz="2400" dirty="0" smtClean="0">
                <a:solidFill>
                  <a:srgbClr val="FF0000"/>
                </a:solidFill>
                <a:latin typeface="KaiTi" charset="-122"/>
                <a:ea typeface="KaiTi" charset="-122"/>
                <a:cs typeface="KaiTi" charset="-122"/>
              </a:rPr>
              <a:t>  </a:t>
            </a:r>
            <a:r>
              <a:rPr kumimoji="1" lang="zh-CN" altLang="en-US" sz="2400" dirty="0" smtClean="0">
                <a:latin typeface="KaiTi" charset="-122"/>
                <a:ea typeface="KaiTi" charset="-122"/>
                <a:cs typeface="KaiTi" charset="-122"/>
              </a:rPr>
              <a:t>语言为主体、文化为主导</a:t>
            </a:r>
            <a:endParaRPr kumimoji="1" lang="en-US" altLang="zh-CN" sz="3200" dirty="0" smtClean="0">
              <a:latin typeface="KaiTi" charset="-122"/>
              <a:ea typeface="KaiTi" charset="-122"/>
              <a:cs typeface="KaiTi" charset="-122"/>
            </a:endParaRPr>
          </a:p>
          <a:p>
            <a:pPr marL="0" indent="0">
              <a:buNone/>
            </a:pPr>
            <a:r>
              <a:rPr kumimoji="1" lang="en-US" altLang="zh-CN" sz="3200" dirty="0" smtClean="0">
                <a:latin typeface="KaiTi" charset="-122"/>
                <a:ea typeface="KaiTi" charset="-122"/>
                <a:cs typeface="KaiTi" charset="-122"/>
              </a:rPr>
              <a:t>3.</a:t>
            </a:r>
            <a:r>
              <a:rPr kumimoji="1" lang="zh-CN" altLang="en-US" sz="3200" dirty="0" smtClean="0">
                <a:latin typeface="KaiTi" charset="-122"/>
                <a:ea typeface="KaiTi" charset="-122"/>
                <a:cs typeface="KaiTi" charset="-122"/>
              </a:rPr>
              <a:t>语文教学性质具有</a:t>
            </a:r>
            <a:r>
              <a:rPr kumimoji="1" lang="zh-CN" altLang="en-US" sz="3200" dirty="0" smtClean="0">
                <a:solidFill>
                  <a:srgbClr val="FF0000"/>
                </a:solidFill>
                <a:latin typeface="KaiTi" charset="-122"/>
                <a:ea typeface="KaiTi" charset="-122"/>
                <a:cs typeface="KaiTi" charset="-122"/>
              </a:rPr>
              <a:t>多重性 </a:t>
            </a:r>
            <a:r>
              <a:rPr kumimoji="1" lang="zh-CN" altLang="en-US" sz="2400" dirty="0" smtClean="0">
                <a:latin typeface="KaiTi" charset="-122"/>
                <a:ea typeface="KaiTi" charset="-122"/>
                <a:cs typeface="KaiTi" charset="-122"/>
              </a:rPr>
              <a:t>第一语文、第二语文、双语语文杂糅</a:t>
            </a:r>
            <a:endParaRPr kumimoji="1" lang="en-US" altLang="zh-CN" sz="3200" dirty="0" smtClean="0">
              <a:latin typeface="KaiTi" charset="-122"/>
              <a:ea typeface="KaiTi" charset="-122"/>
              <a:cs typeface="KaiTi" charset="-122"/>
            </a:endParaRPr>
          </a:p>
          <a:p>
            <a:pPr marL="0" indent="0">
              <a:buNone/>
            </a:pPr>
            <a:r>
              <a:rPr kumimoji="1" lang="en-US" altLang="zh-CN" sz="3200" dirty="0" smtClean="0">
                <a:latin typeface="KaiTi" charset="-122"/>
                <a:ea typeface="KaiTi" charset="-122"/>
                <a:cs typeface="KaiTi" charset="-122"/>
              </a:rPr>
              <a:t>4.</a:t>
            </a:r>
            <a:r>
              <a:rPr kumimoji="1" lang="zh-CN" altLang="en-US" sz="3200" dirty="0" smtClean="0">
                <a:solidFill>
                  <a:srgbClr val="FF0000"/>
                </a:solidFill>
                <a:latin typeface="KaiTi" charset="-122"/>
                <a:ea typeface="KaiTi" charset="-122"/>
                <a:cs typeface="KaiTi" charset="-122"/>
              </a:rPr>
              <a:t>语文</a:t>
            </a:r>
            <a:r>
              <a:rPr kumimoji="1" lang="zh-CN" altLang="en-US" sz="3200" dirty="0" smtClean="0">
                <a:latin typeface="KaiTi" charset="-122"/>
                <a:ea typeface="KaiTi" charset="-122"/>
                <a:cs typeface="KaiTi" charset="-122"/>
              </a:rPr>
              <a:t>教学特点突出 </a:t>
            </a:r>
            <a:r>
              <a:rPr kumimoji="1" lang="zh-CN" altLang="en-US" sz="2400" dirty="0" smtClean="0">
                <a:latin typeface="KaiTi" charset="-122"/>
                <a:ea typeface="KaiTi" charset="-122"/>
                <a:cs typeface="KaiTi" charset="-122"/>
              </a:rPr>
              <a:t>语言、文章、文化兼容并包</a:t>
            </a:r>
            <a:endParaRPr kumimoji="1" lang="en-US" altLang="zh-CN" sz="3200" dirty="0" smtClean="0">
              <a:latin typeface="KaiTi" charset="-122"/>
              <a:ea typeface="KaiTi" charset="-122"/>
              <a:cs typeface="KaiTi" charset="-122"/>
            </a:endParaRPr>
          </a:p>
          <a:p>
            <a:pPr marL="0" indent="0">
              <a:buNone/>
            </a:pPr>
            <a:r>
              <a:rPr kumimoji="1" lang="en-US" altLang="zh-CN" sz="3200" dirty="0" smtClean="0">
                <a:latin typeface="KaiTi" charset="-122"/>
                <a:ea typeface="KaiTi" charset="-122"/>
                <a:cs typeface="KaiTi" charset="-122"/>
              </a:rPr>
              <a:t>5.</a:t>
            </a:r>
            <a:r>
              <a:rPr kumimoji="1" lang="zh-CN" altLang="en-US" sz="3200" dirty="0" smtClean="0">
                <a:latin typeface="KaiTi" charset="-122"/>
                <a:ea typeface="KaiTi" charset="-122"/>
                <a:cs typeface="KaiTi" charset="-122"/>
              </a:rPr>
              <a:t>教材</a:t>
            </a:r>
            <a:r>
              <a:rPr kumimoji="1" lang="zh-CN" altLang="en-US" sz="3200" dirty="0" smtClean="0">
                <a:solidFill>
                  <a:srgbClr val="FF0000"/>
                </a:solidFill>
                <a:latin typeface="KaiTi" charset="-122"/>
                <a:ea typeface="KaiTi" charset="-122"/>
                <a:cs typeface="KaiTi" charset="-122"/>
              </a:rPr>
              <a:t>形式</a:t>
            </a:r>
            <a:r>
              <a:rPr kumimoji="1" lang="zh-CN" altLang="en-US" sz="3200" dirty="0" smtClean="0">
                <a:latin typeface="KaiTi" charset="-122"/>
                <a:ea typeface="KaiTi" charset="-122"/>
                <a:cs typeface="KaiTi" charset="-122"/>
              </a:rPr>
              <a:t>多种</a:t>
            </a:r>
            <a:r>
              <a:rPr kumimoji="1" lang="zh-CN" altLang="en-US" sz="3200" dirty="0" smtClean="0">
                <a:solidFill>
                  <a:srgbClr val="FF0000"/>
                </a:solidFill>
                <a:latin typeface="KaiTi" charset="-122"/>
                <a:ea typeface="KaiTi" charset="-122"/>
                <a:cs typeface="KaiTi" charset="-122"/>
              </a:rPr>
              <a:t>多样</a:t>
            </a:r>
            <a:r>
              <a:rPr kumimoji="1" lang="zh-CN" altLang="en-US" sz="3200" dirty="0" smtClean="0">
                <a:latin typeface="KaiTi" charset="-122"/>
                <a:ea typeface="KaiTi" charset="-122"/>
                <a:cs typeface="KaiTi" charset="-122"/>
              </a:rPr>
              <a:t> </a:t>
            </a:r>
            <a:r>
              <a:rPr kumimoji="1" lang="zh-CN" altLang="en-US" sz="2400" dirty="0" smtClean="0">
                <a:latin typeface="KaiTi" charset="-122"/>
                <a:ea typeface="KaiTi" charset="-122"/>
                <a:cs typeface="KaiTi" charset="-122"/>
              </a:rPr>
              <a:t>教学对象，教材内容、种类，教学性质多样</a:t>
            </a:r>
            <a:endParaRPr kumimoji="1" lang="zh-CN" altLang="en-US" sz="3200" dirty="0">
              <a:latin typeface="KaiTi" charset="-122"/>
              <a:ea typeface="KaiTi" charset="-122"/>
              <a:cs typeface="KaiTi" charset="-122"/>
            </a:endParaRPr>
          </a:p>
        </p:txBody>
      </p:sp>
    </p:spTree>
    <p:extLst>
      <p:ext uri="{BB962C8B-B14F-4D97-AF65-F5344CB8AC3E}">
        <p14:creationId xmlns:p14="http://schemas.microsoft.com/office/powerpoint/2010/main" xmlns="" val="1474311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5677" y="0"/>
            <a:ext cx="10802571" cy="1609344"/>
          </a:xfrm>
        </p:spPr>
        <p:txBody>
          <a:bodyPr/>
          <a:lstStyle/>
          <a:p>
            <a:r>
              <a:rPr kumimoji="1" lang="zh-CN" altLang="en-US" dirty="0" smtClean="0">
                <a:latin typeface="KaiTi" charset="-122"/>
                <a:ea typeface="KaiTi" charset="-122"/>
                <a:cs typeface="KaiTi" charset="-122"/>
              </a:rPr>
              <a:t>二、华文教材的结构类型</a:t>
            </a:r>
            <a:endParaRPr kumimoji="1" lang="zh-CN" altLang="en-US" dirty="0">
              <a:latin typeface="KaiTi" charset="-122"/>
              <a:ea typeface="KaiTi" charset="-122"/>
              <a:cs typeface="KaiTi" charset="-122"/>
            </a:endParaRPr>
          </a:p>
        </p:txBody>
      </p:sp>
      <p:sp>
        <p:nvSpPr>
          <p:cNvPr id="3" name="内容占位符 2"/>
          <p:cNvSpPr>
            <a:spLocks noGrp="1"/>
          </p:cNvSpPr>
          <p:nvPr>
            <p:ph idx="1"/>
          </p:nvPr>
        </p:nvSpPr>
        <p:spPr>
          <a:xfrm>
            <a:off x="939452" y="1453019"/>
            <a:ext cx="10188796" cy="5404981"/>
          </a:xfrm>
        </p:spPr>
        <p:txBody>
          <a:bodyPr>
            <a:normAutofit/>
          </a:bodyPr>
          <a:lstStyle/>
          <a:p>
            <a:pPr marL="0" indent="0">
              <a:buNone/>
            </a:pPr>
            <a:r>
              <a:rPr kumimoji="1" lang="zh-CN" altLang="en-US" sz="3600" dirty="0" smtClean="0">
                <a:latin typeface="KaiTi" charset="-122"/>
                <a:ea typeface="KaiTi" charset="-122"/>
                <a:cs typeface="KaiTi" charset="-122"/>
              </a:rPr>
              <a:t>（一）综合型结构华文教材</a:t>
            </a:r>
            <a:endParaRPr kumimoji="1" lang="en-US" altLang="zh-CN" sz="3600" dirty="0" smtClean="0">
              <a:latin typeface="KaiTi" charset="-122"/>
              <a:ea typeface="KaiTi" charset="-122"/>
              <a:cs typeface="KaiTi" charset="-122"/>
            </a:endParaRPr>
          </a:p>
          <a:p>
            <a:pPr marL="0" indent="0">
              <a:buNone/>
            </a:pPr>
            <a:r>
              <a:rPr kumimoji="1" lang="zh-CN" altLang="en-US" sz="3600" dirty="0" smtClean="0">
                <a:latin typeface="KaiTi" charset="-122"/>
                <a:ea typeface="KaiTi" charset="-122"/>
                <a:cs typeface="KaiTi" charset="-122"/>
              </a:rPr>
              <a:t>   </a:t>
            </a:r>
            <a:r>
              <a:rPr kumimoji="1" lang="zh-CN" altLang="en-US" sz="2800" dirty="0" smtClean="0">
                <a:latin typeface="KaiTi" charset="-122"/>
                <a:ea typeface="KaiTi" charset="-122"/>
                <a:cs typeface="KaiTi" charset="-122"/>
              </a:rPr>
              <a:t>把语言听、说、读、写技能训练，语言知识和文化知识等内容综合编入一套教材之中。</a:t>
            </a:r>
            <a:endParaRPr kumimoji="1" lang="en-US" altLang="zh-CN" sz="2800" dirty="0" smtClean="0">
              <a:latin typeface="KaiTi" charset="-122"/>
              <a:ea typeface="KaiTi" charset="-122"/>
              <a:cs typeface="KaiTi" charset="-122"/>
            </a:endParaRPr>
          </a:p>
          <a:p>
            <a:pPr marL="0" indent="0">
              <a:buNone/>
            </a:pPr>
            <a:endParaRPr kumimoji="1" lang="en-US" altLang="zh-CN" sz="2800" dirty="0" smtClean="0">
              <a:latin typeface="KaiTi" charset="-122"/>
              <a:ea typeface="KaiTi" charset="-122"/>
              <a:cs typeface="KaiTi" charset="-122"/>
            </a:endParaRPr>
          </a:p>
          <a:p>
            <a:pPr marL="0" indent="0">
              <a:buNone/>
            </a:pPr>
            <a:r>
              <a:rPr kumimoji="1" lang="en-US" altLang="zh-CN" sz="3600" dirty="0" smtClean="0">
                <a:latin typeface="KaiTi" charset="-122"/>
                <a:ea typeface="KaiTi" charset="-122"/>
                <a:cs typeface="KaiTi" charset="-122"/>
              </a:rPr>
              <a:t>1.</a:t>
            </a:r>
            <a:r>
              <a:rPr kumimoji="1" lang="zh-CN" altLang="en-US" sz="3600" dirty="0" smtClean="0">
                <a:latin typeface="KaiTi" charset="-122"/>
                <a:ea typeface="KaiTi" charset="-122"/>
                <a:cs typeface="KaiTi" charset="-122"/>
              </a:rPr>
              <a:t>教材结构以主课文、课文为核心，重点突出。</a:t>
            </a:r>
            <a:endParaRPr kumimoji="1" lang="en-US" altLang="zh-CN" sz="3600" dirty="0" smtClean="0">
              <a:latin typeface="KaiTi" charset="-122"/>
              <a:ea typeface="KaiTi" charset="-122"/>
              <a:cs typeface="KaiTi" charset="-122"/>
            </a:endParaRPr>
          </a:p>
          <a:p>
            <a:pPr marL="0" indent="0">
              <a:buNone/>
            </a:pPr>
            <a:r>
              <a:rPr kumimoji="1" lang="en-US" altLang="zh-CN" sz="3600" dirty="0" smtClean="0">
                <a:latin typeface="KaiTi" charset="-122"/>
                <a:ea typeface="KaiTi" charset="-122"/>
                <a:cs typeface="KaiTi" charset="-122"/>
              </a:rPr>
              <a:t>2.</a:t>
            </a:r>
            <a:r>
              <a:rPr kumimoji="1" lang="zh-CN" altLang="en-US" sz="3600" dirty="0" smtClean="0">
                <a:latin typeface="KaiTi" charset="-122"/>
                <a:ea typeface="KaiTi" charset="-122"/>
                <a:cs typeface="KaiTi" charset="-122"/>
              </a:rPr>
              <a:t>课文综合性教学特点突出。</a:t>
            </a:r>
            <a:endParaRPr kumimoji="1" lang="en-US" altLang="zh-CN" sz="3600" dirty="0" smtClean="0">
              <a:latin typeface="KaiTi" charset="-122"/>
              <a:ea typeface="KaiTi" charset="-122"/>
              <a:cs typeface="KaiTi" charset="-122"/>
            </a:endParaRPr>
          </a:p>
          <a:p>
            <a:pPr marL="0" indent="0">
              <a:buNone/>
            </a:pPr>
            <a:r>
              <a:rPr kumimoji="1" lang="en-US" altLang="zh-CN" sz="3600" dirty="0" smtClean="0">
                <a:latin typeface="KaiTi" charset="-122"/>
                <a:ea typeface="KaiTi" charset="-122"/>
                <a:cs typeface="KaiTi" charset="-122"/>
              </a:rPr>
              <a:t>3.</a:t>
            </a:r>
            <a:r>
              <a:rPr kumimoji="1" lang="zh-CN" altLang="en-US" sz="3600" dirty="0" smtClean="0">
                <a:latin typeface="KaiTi" charset="-122"/>
                <a:ea typeface="KaiTi" charset="-122"/>
                <a:cs typeface="KaiTi" charset="-122"/>
              </a:rPr>
              <a:t>利于教学、便于教学。</a:t>
            </a:r>
            <a:endParaRPr kumimoji="1" lang="en-US" altLang="zh-CN" sz="3600" dirty="0" smtClean="0">
              <a:latin typeface="KaiTi" charset="-122"/>
              <a:ea typeface="KaiTi" charset="-122"/>
              <a:cs typeface="KaiTi" charset="-122"/>
            </a:endParaRPr>
          </a:p>
        </p:txBody>
      </p:sp>
    </p:spTree>
    <p:extLst>
      <p:ext uri="{BB962C8B-B14F-4D97-AF65-F5344CB8AC3E}">
        <p14:creationId xmlns:p14="http://schemas.microsoft.com/office/powerpoint/2010/main" xmlns="" val="1347829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5677" y="0"/>
            <a:ext cx="10802571" cy="1609344"/>
          </a:xfrm>
        </p:spPr>
        <p:txBody>
          <a:bodyPr/>
          <a:lstStyle/>
          <a:p>
            <a:r>
              <a:rPr kumimoji="1" lang="zh-CN" altLang="en-US" dirty="0" smtClean="0">
                <a:latin typeface="KaiTi" charset="-122"/>
                <a:ea typeface="KaiTi" charset="-122"/>
                <a:cs typeface="KaiTi" charset="-122"/>
              </a:rPr>
              <a:t>二、华文教材的结构类型</a:t>
            </a:r>
            <a:endParaRPr kumimoji="1" lang="zh-CN" altLang="en-US" dirty="0">
              <a:latin typeface="KaiTi" charset="-122"/>
              <a:ea typeface="KaiTi" charset="-122"/>
              <a:cs typeface="KaiTi" charset="-122"/>
            </a:endParaRPr>
          </a:p>
        </p:txBody>
      </p:sp>
      <p:sp>
        <p:nvSpPr>
          <p:cNvPr id="3" name="内容占位符 2"/>
          <p:cNvSpPr>
            <a:spLocks noGrp="1"/>
          </p:cNvSpPr>
          <p:nvPr>
            <p:ph idx="1"/>
          </p:nvPr>
        </p:nvSpPr>
        <p:spPr>
          <a:xfrm>
            <a:off x="764087" y="1377863"/>
            <a:ext cx="10647123" cy="5373666"/>
          </a:xfrm>
        </p:spPr>
        <p:txBody>
          <a:bodyPr>
            <a:noAutofit/>
          </a:bodyPr>
          <a:lstStyle/>
          <a:p>
            <a:pPr marL="0" indent="0">
              <a:buNone/>
            </a:pPr>
            <a:r>
              <a:rPr kumimoji="1" lang="zh-CN" altLang="en-US" sz="3200" dirty="0" smtClean="0">
                <a:latin typeface="KaiTi" charset="-122"/>
                <a:ea typeface="KaiTi" charset="-122"/>
                <a:cs typeface="KaiTi" charset="-122"/>
              </a:rPr>
              <a:t>（二）分编型结构华文教材</a:t>
            </a:r>
            <a:endParaRPr kumimoji="1" lang="en-US" altLang="zh-CN" sz="3200" dirty="0" smtClean="0">
              <a:latin typeface="KaiTi" charset="-122"/>
              <a:ea typeface="KaiTi" charset="-122"/>
              <a:cs typeface="KaiTi" charset="-122"/>
            </a:endParaRPr>
          </a:p>
          <a:p>
            <a:pPr marL="0" indent="0">
              <a:buNone/>
            </a:pPr>
            <a:r>
              <a:rPr kumimoji="1" lang="zh-CN" altLang="en-US" sz="3200" dirty="0" smtClean="0">
                <a:latin typeface="KaiTi" charset="-122"/>
                <a:ea typeface="KaiTi" charset="-122"/>
                <a:cs typeface="KaiTi" charset="-122"/>
              </a:rPr>
              <a:t>    按听、说、读、写技能训练，语言知识，文化知识等内容的教学，分别编写，独立成册的教材。</a:t>
            </a:r>
            <a:endParaRPr kumimoji="1" lang="en-US" altLang="zh-CN" sz="3200" dirty="0" smtClean="0">
              <a:latin typeface="KaiTi" charset="-122"/>
              <a:ea typeface="KaiTi" charset="-122"/>
              <a:cs typeface="KaiTi" charset="-122"/>
            </a:endParaRPr>
          </a:p>
          <a:p>
            <a:pPr marL="0" indent="0">
              <a:buNone/>
            </a:pPr>
            <a:r>
              <a:rPr kumimoji="1" lang="zh-CN" altLang="en-US" sz="3200" dirty="0" smtClean="0">
                <a:latin typeface="KaiTi" charset="-122"/>
                <a:ea typeface="KaiTi" charset="-122"/>
                <a:cs typeface="KaiTi" charset="-122"/>
              </a:rPr>
              <a:t>特点：</a:t>
            </a:r>
            <a:endParaRPr kumimoji="1" lang="en-US" altLang="zh-CN" sz="3200" dirty="0" smtClean="0">
              <a:latin typeface="KaiTi" charset="-122"/>
              <a:ea typeface="KaiTi" charset="-122"/>
              <a:cs typeface="KaiTi" charset="-122"/>
            </a:endParaRPr>
          </a:p>
          <a:p>
            <a:pPr marL="0" indent="0">
              <a:buNone/>
            </a:pPr>
            <a:r>
              <a:rPr kumimoji="1" lang="en-US" altLang="zh-CN" sz="3200" dirty="0" smtClean="0">
                <a:latin typeface="KaiTi" charset="-122"/>
                <a:ea typeface="KaiTi" charset="-122"/>
                <a:cs typeface="KaiTi" charset="-122"/>
              </a:rPr>
              <a:t>1.</a:t>
            </a:r>
            <a:r>
              <a:rPr kumimoji="1" lang="zh-CN" altLang="en-US" sz="3200" dirty="0" smtClean="0">
                <a:latin typeface="KaiTi" charset="-122"/>
                <a:ea typeface="KaiTi" charset="-122"/>
                <a:cs typeface="KaiTi" charset="-122"/>
              </a:rPr>
              <a:t>教材针对专项教学内容的容量比综合型结构华文教材大，内容更加丰富；</a:t>
            </a:r>
            <a:endParaRPr kumimoji="1" lang="en-US" altLang="zh-CN" sz="3200" dirty="0" smtClean="0">
              <a:latin typeface="KaiTi" charset="-122"/>
              <a:ea typeface="KaiTi" charset="-122"/>
              <a:cs typeface="KaiTi" charset="-122"/>
            </a:endParaRPr>
          </a:p>
          <a:p>
            <a:pPr marL="0" indent="0">
              <a:buNone/>
            </a:pPr>
            <a:r>
              <a:rPr kumimoji="1" lang="en-US" altLang="zh-CN" sz="3200" dirty="0" smtClean="0">
                <a:latin typeface="KaiTi" charset="-122"/>
                <a:ea typeface="KaiTi" charset="-122"/>
                <a:cs typeface="KaiTi" charset="-122"/>
              </a:rPr>
              <a:t>2.</a:t>
            </a:r>
            <a:r>
              <a:rPr kumimoji="1" lang="zh-CN" altLang="en-US" sz="3200" dirty="0" smtClean="0">
                <a:latin typeface="KaiTi" charset="-122"/>
                <a:ea typeface="KaiTi" charset="-122"/>
                <a:cs typeface="KaiTi" charset="-122"/>
              </a:rPr>
              <a:t>教材序列清晰，科学性更强；</a:t>
            </a:r>
            <a:endParaRPr kumimoji="1" lang="en-US" altLang="zh-CN" sz="3200" dirty="0" smtClean="0">
              <a:latin typeface="KaiTi" charset="-122"/>
              <a:ea typeface="KaiTi" charset="-122"/>
              <a:cs typeface="KaiTi" charset="-122"/>
            </a:endParaRPr>
          </a:p>
          <a:p>
            <a:pPr marL="0" indent="0">
              <a:buNone/>
            </a:pPr>
            <a:r>
              <a:rPr kumimoji="1" lang="en-US" altLang="zh-CN" sz="3200" dirty="0" smtClean="0">
                <a:latin typeface="KaiTi" charset="-122"/>
                <a:ea typeface="KaiTi" charset="-122"/>
                <a:cs typeface="KaiTi" charset="-122"/>
              </a:rPr>
              <a:t>3.</a:t>
            </a:r>
            <a:r>
              <a:rPr kumimoji="1" lang="zh-CN" altLang="en-US" sz="3200" dirty="0" smtClean="0">
                <a:latin typeface="KaiTi" charset="-122"/>
                <a:ea typeface="KaiTi" charset="-122"/>
                <a:cs typeface="KaiTi" charset="-122"/>
              </a:rPr>
              <a:t>分类训练，自成体系，集中训练，训练系统性、针对性强，效果更加显著。</a:t>
            </a:r>
            <a:endParaRPr kumimoji="1" lang="en-US" altLang="zh-CN" sz="3200" dirty="0" smtClean="0">
              <a:latin typeface="KaiTi" charset="-122"/>
              <a:ea typeface="KaiTi" charset="-122"/>
              <a:cs typeface="KaiTi" charset="-122"/>
            </a:endParaRPr>
          </a:p>
        </p:txBody>
      </p:sp>
    </p:spTree>
    <p:extLst>
      <p:ext uri="{BB962C8B-B14F-4D97-AF65-F5344CB8AC3E}">
        <p14:creationId xmlns:p14="http://schemas.microsoft.com/office/powerpoint/2010/main" xmlns="" val="669377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5677" y="0"/>
            <a:ext cx="10802571" cy="1609344"/>
          </a:xfrm>
        </p:spPr>
        <p:txBody>
          <a:bodyPr/>
          <a:lstStyle/>
          <a:p>
            <a:r>
              <a:rPr kumimoji="1" lang="zh-CN" altLang="en-US" dirty="0" smtClean="0">
                <a:latin typeface="KaiTi" charset="-122"/>
                <a:ea typeface="KaiTi" charset="-122"/>
                <a:cs typeface="KaiTi" charset="-122"/>
              </a:rPr>
              <a:t>三、综合型</a:t>
            </a:r>
            <a:r>
              <a:rPr kumimoji="1" lang="zh-CN" altLang="en-US" dirty="0">
                <a:latin typeface="KaiTi" charset="-122"/>
                <a:ea typeface="KaiTi" charset="-122"/>
                <a:cs typeface="KaiTi" charset="-122"/>
              </a:rPr>
              <a:t>华文教材的</a:t>
            </a:r>
            <a:r>
              <a:rPr kumimoji="1" lang="zh-CN" altLang="en-US" dirty="0" smtClean="0">
                <a:latin typeface="KaiTi" charset="-122"/>
                <a:ea typeface="KaiTi" charset="-122"/>
                <a:cs typeface="KaiTi" charset="-122"/>
              </a:rPr>
              <a:t>结构</a:t>
            </a:r>
            <a:endParaRPr kumimoji="1" lang="zh-CN" altLang="en-US" dirty="0">
              <a:latin typeface="KaiTi" charset="-122"/>
              <a:ea typeface="KaiTi" charset="-122"/>
              <a:cs typeface="KaiTi" charset="-122"/>
            </a:endParaRPr>
          </a:p>
        </p:txBody>
      </p:sp>
      <p:sp>
        <p:nvSpPr>
          <p:cNvPr id="3" name="内容占位符 2"/>
          <p:cNvSpPr>
            <a:spLocks noGrp="1"/>
          </p:cNvSpPr>
          <p:nvPr>
            <p:ph idx="1"/>
          </p:nvPr>
        </p:nvSpPr>
        <p:spPr>
          <a:xfrm>
            <a:off x="1069848" y="1609344"/>
            <a:ext cx="10058400" cy="5400472"/>
          </a:xfrm>
        </p:spPr>
        <p:txBody>
          <a:bodyPr>
            <a:normAutofit/>
          </a:bodyPr>
          <a:lstStyle/>
          <a:p>
            <a:pPr marL="0" indent="0">
              <a:buNone/>
            </a:pPr>
            <a:r>
              <a:rPr kumimoji="1" lang="en-US" altLang="zh-CN" sz="3600" dirty="0" smtClean="0">
                <a:latin typeface="KaiTi" charset="-122"/>
                <a:ea typeface="KaiTi" charset="-122"/>
                <a:cs typeface="KaiTi" charset="-122"/>
              </a:rPr>
              <a:t>1.</a:t>
            </a:r>
            <a:r>
              <a:rPr kumimoji="1" lang="zh-CN" altLang="en-US" sz="3600" dirty="0" smtClean="0">
                <a:latin typeface="KaiTi" charset="-122"/>
                <a:ea typeface="KaiTi" charset="-122"/>
                <a:cs typeface="KaiTi" charset="-122"/>
              </a:rPr>
              <a:t>语言结构式；</a:t>
            </a:r>
            <a:endParaRPr kumimoji="1" lang="en-US" altLang="zh-CN" sz="3600" dirty="0" smtClean="0">
              <a:latin typeface="KaiTi" charset="-122"/>
              <a:ea typeface="KaiTi" charset="-122"/>
              <a:cs typeface="KaiTi" charset="-122"/>
            </a:endParaRPr>
          </a:p>
          <a:p>
            <a:pPr marL="0" indent="0">
              <a:buNone/>
            </a:pPr>
            <a:r>
              <a:rPr kumimoji="1" lang="en-US" altLang="zh-CN" sz="3600" dirty="0" smtClean="0">
                <a:latin typeface="KaiTi" charset="-122"/>
                <a:ea typeface="KaiTi" charset="-122"/>
                <a:cs typeface="KaiTi" charset="-122"/>
              </a:rPr>
              <a:t>2.</a:t>
            </a:r>
            <a:r>
              <a:rPr kumimoji="1" lang="zh-CN" altLang="en-US" sz="3600" dirty="0" smtClean="0">
                <a:latin typeface="KaiTi" charset="-122"/>
                <a:ea typeface="KaiTi" charset="-122"/>
                <a:cs typeface="KaiTi" charset="-122"/>
              </a:rPr>
              <a:t>文体结构式；</a:t>
            </a:r>
            <a:endParaRPr kumimoji="1" lang="en-US" altLang="zh-CN" sz="3600" dirty="0" smtClean="0">
              <a:latin typeface="KaiTi" charset="-122"/>
              <a:ea typeface="KaiTi" charset="-122"/>
              <a:cs typeface="KaiTi" charset="-122"/>
            </a:endParaRPr>
          </a:p>
          <a:p>
            <a:pPr marL="0" indent="0">
              <a:buNone/>
            </a:pPr>
            <a:r>
              <a:rPr kumimoji="1" lang="en-US" altLang="zh-CN" sz="3600" dirty="0" smtClean="0">
                <a:latin typeface="KaiTi" charset="-122"/>
                <a:ea typeface="KaiTi" charset="-122"/>
                <a:cs typeface="KaiTi" charset="-122"/>
              </a:rPr>
              <a:t>3.</a:t>
            </a:r>
            <a:r>
              <a:rPr kumimoji="1" lang="zh-CN" altLang="en-US" sz="3600" dirty="0" smtClean="0">
                <a:latin typeface="KaiTi" charset="-122"/>
                <a:ea typeface="KaiTi" charset="-122"/>
                <a:cs typeface="KaiTi" charset="-122"/>
              </a:rPr>
              <a:t>文化结构式。</a:t>
            </a:r>
            <a:endParaRPr kumimoji="1" lang="en-US" altLang="zh-CN" sz="3600" dirty="0" smtClean="0">
              <a:latin typeface="KaiTi" charset="-122"/>
              <a:ea typeface="KaiTi" charset="-122"/>
              <a:cs typeface="KaiTi" charset="-122"/>
            </a:endParaRPr>
          </a:p>
        </p:txBody>
      </p:sp>
    </p:spTree>
    <p:extLst>
      <p:ext uri="{BB962C8B-B14F-4D97-AF65-F5344CB8AC3E}">
        <p14:creationId xmlns:p14="http://schemas.microsoft.com/office/powerpoint/2010/main" xmlns="" val="1246093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5677" y="0"/>
            <a:ext cx="10802571" cy="1609344"/>
          </a:xfrm>
        </p:spPr>
        <p:txBody>
          <a:bodyPr/>
          <a:lstStyle/>
          <a:p>
            <a:r>
              <a:rPr kumimoji="1" lang="zh-CN" altLang="en-US" dirty="0" smtClean="0">
                <a:latin typeface="KaiTi" charset="-122"/>
                <a:ea typeface="KaiTi" charset="-122"/>
                <a:cs typeface="KaiTi" charset="-122"/>
              </a:rPr>
              <a:t>四、综合型</a:t>
            </a:r>
            <a:r>
              <a:rPr kumimoji="1" lang="zh-CN" altLang="en-US" dirty="0">
                <a:latin typeface="KaiTi" charset="-122"/>
                <a:ea typeface="KaiTi" charset="-122"/>
                <a:cs typeface="KaiTi" charset="-122"/>
              </a:rPr>
              <a:t>华文教材的</a:t>
            </a:r>
            <a:r>
              <a:rPr kumimoji="1" lang="zh-CN" altLang="en-US" dirty="0" smtClean="0">
                <a:latin typeface="KaiTi" charset="-122"/>
                <a:ea typeface="KaiTi" charset="-122"/>
                <a:cs typeface="KaiTi" charset="-122"/>
              </a:rPr>
              <a:t>体例</a:t>
            </a:r>
            <a:endParaRPr kumimoji="1" lang="zh-CN" altLang="en-US" dirty="0">
              <a:latin typeface="KaiTi" charset="-122"/>
              <a:ea typeface="KaiTi" charset="-122"/>
              <a:cs typeface="KaiTi" charset="-122"/>
            </a:endParaRPr>
          </a:p>
        </p:txBody>
      </p:sp>
      <p:sp>
        <p:nvSpPr>
          <p:cNvPr id="3" name="内容占位符 2"/>
          <p:cNvSpPr>
            <a:spLocks noGrp="1"/>
          </p:cNvSpPr>
          <p:nvPr>
            <p:ph idx="1"/>
          </p:nvPr>
        </p:nvSpPr>
        <p:spPr>
          <a:xfrm>
            <a:off x="1052186" y="1609344"/>
            <a:ext cx="10076062" cy="4562856"/>
          </a:xfrm>
        </p:spPr>
        <p:txBody>
          <a:bodyPr>
            <a:normAutofit/>
          </a:bodyPr>
          <a:lstStyle/>
          <a:p>
            <a:pPr marL="0" indent="0">
              <a:buNone/>
            </a:pPr>
            <a:r>
              <a:rPr kumimoji="1" lang="zh-CN" altLang="en-US" sz="4000" dirty="0" smtClean="0">
                <a:latin typeface="KaiTi" charset="-122"/>
                <a:ea typeface="KaiTi" charset="-122"/>
                <a:cs typeface="KaiTi" charset="-122"/>
              </a:rPr>
              <a:t>    通常包括主课本、练习册、教师参考书三个系列。有的教材还会配有相应的教辅材料，如字卡、录音、多媒体光盘、挂图、阅读读本、网络资源等。</a:t>
            </a:r>
            <a:endParaRPr kumimoji="1" lang="en-US" altLang="zh-CN" sz="4000" dirty="0" smtClean="0">
              <a:latin typeface="KaiTi" charset="-122"/>
              <a:ea typeface="KaiTi" charset="-122"/>
              <a:cs typeface="KaiTi" charset="-122"/>
            </a:endParaRPr>
          </a:p>
        </p:txBody>
      </p:sp>
    </p:spTree>
    <p:extLst>
      <p:ext uri="{BB962C8B-B14F-4D97-AF65-F5344CB8AC3E}">
        <p14:creationId xmlns:p14="http://schemas.microsoft.com/office/powerpoint/2010/main" xmlns="" val="622585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5677" y="0"/>
            <a:ext cx="10802571" cy="1609344"/>
          </a:xfrm>
        </p:spPr>
        <p:txBody>
          <a:bodyPr/>
          <a:lstStyle/>
          <a:p>
            <a:r>
              <a:rPr kumimoji="1" lang="zh-CN" altLang="en-US" dirty="0" smtClean="0">
                <a:latin typeface="KaiTi" charset="-122"/>
                <a:ea typeface="KaiTi" charset="-122"/>
                <a:cs typeface="KaiTi" charset="-122"/>
              </a:rPr>
              <a:t>五、华文</a:t>
            </a:r>
            <a:r>
              <a:rPr kumimoji="1" lang="zh-CN" altLang="en-US" dirty="0">
                <a:latin typeface="KaiTi" charset="-122"/>
                <a:ea typeface="KaiTi" charset="-122"/>
                <a:cs typeface="KaiTi" charset="-122"/>
              </a:rPr>
              <a:t>教材评价的</a:t>
            </a:r>
            <a:r>
              <a:rPr kumimoji="1" lang="zh-CN" altLang="en-US" dirty="0" smtClean="0">
                <a:latin typeface="KaiTi" charset="-122"/>
                <a:ea typeface="KaiTi" charset="-122"/>
                <a:cs typeface="KaiTi" charset="-122"/>
              </a:rPr>
              <a:t>内容</a:t>
            </a:r>
            <a:endParaRPr kumimoji="1" lang="zh-CN" altLang="en-US" dirty="0">
              <a:latin typeface="KaiTi" charset="-122"/>
              <a:ea typeface="KaiTi" charset="-122"/>
              <a:cs typeface="KaiTi" charset="-122"/>
            </a:endParaRPr>
          </a:p>
        </p:txBody>
      </p:sp>
      <p:sp>
        <p:nvSpPr>
          <p:cNvPr id="3" name="内容占位符 2"/>
          <p:cNvSpPr>
            <a:spLocks noGrp="1"/>
          </p:cNvSpPr>
          <p:nvPr>
            <p:ph idx="1"/>
          </p:nvPr>
        </p:nvSpPr>
        <p:spPr>
          <a:xfrm>
            <a:off x="1027134" y="1609344"/>
            <a:ext cx="10101114" cy="5248656"/>
          </a:xfrm>
        </p:spPr>
        <p:txBody>
          <a:bodyPr>
            <a:normAutofit/>
          </a:bodyPr>
          <a:lstStyle/>
          <a:p>
            <a:pPr marL="0" indent="0">
              <a:buNone/>
            </a:pPr>
            <a:r>
              <a:rPr kumimoji="1" lang="zh-CN" altLang="en-US" sz="2400" dirty="0" smtClean="0">
                <a:latin typeface="KaiTi" charset="-122"/>
                <a:ea typeface="KaiTi" charset="-122"/>
                <a:cs typeface="KaiTi" charset="-122"/>
              </a:rPr>
              <a:t>    华文教材评价的主要内容应包括是否全面系统地了解并恰当地运用了教育学、心理学、学习论、华文教育心理学、汉语作为第二语言教学和第二语言习得等方面已有的研究成果和经验，是否充分考虑</a:t>
            </a:r>
            <a:r>
              <a:rPr kumimoji="1" lang="zh-CN" altLang="en-US" sz="2400" dirty="0" smtClean="0">
                <a:solidFill>
                  <a:srgbClr val="FF0000"/>
                </a:solidFill>
                <a:latin typeface="KaiTi" charset="-122"/>
                <a:ea typeface="KaiTi" charset="-122"/>
                <a:cs typeface="KaiTi" charset="-122"/>
              </a:rPr>
              <a:t>教学对象</a:t>
            </a:r>
            <a:r>
              <a:rPr kumimoji="1" lang="zh-CN" altLang="en-US" sz="2400" dirty="0" smtClean="0">
                <a:latin typeface="KaiTi" charset="-122"/>
                <a:ea typeface="KaiTi" charset="-122"/>
                <a:cs typeface="KaiTi" charset="-122"/>
              </a:rPr>
              <a:t>的</a:t>
            </a:r>
            <a:r>
              <a:rPr kumimoji="1" lang="zh-CN" altLang="en-US" sz="2400" dirty="0" smtClean="0">
                <a:solidFill>
                  <a:srgbClr val="FF0000"/>
                </a:solidFill>
                <a:latin typeface="KaiTi" charset="-122"/>
                <a:ea typeface="KaiTi" charset="-122"/>
                <a:cs typeface="KaiTi" charset="-122"/>
              </a:rPr>
              <a:t>年龄特点</a:t>
            </a:r>
            <a:r>
              <a:rPr kumimoji="1" lang="zh-CN" altLang="en-US" sz="2400" dirty="0" smtClean="0">
                <a:latin typeface="KaiTi" charset="-122"/>
                <a:ea typeface="KaiTi" charset="-122"/>
                <a:cs typeface="KaiTi" charset="-122"/>
              </a:rPr>
              <a:t>、</a:t>
            </a:r>
            <a:r>
              <a:rPr kumimoji="1" lang="zh-CN" altLang="en-US" sz="2400" dirty="0" smtClean="0">
                <a:solidFill>
                  <a:srgbClr val="FF0000"/>
                </a:solidFill>
                <a:latin typeface="KaiTi" charset="-122"/>
                <a:ea typeface="KaiTi" charset="-122"/>
                <a:cs typeface="KaiTi" charset="-122"/>
              </a:rPr>
              <a:t>学习心理</a:t>
            </a:r>
            <a:r>
              <a:rPr kumimoji="1" lang="zh-CN" altLang="en-US" sz="2400" dirty="0" smtClean="0">
                <a:latin typeface="KaiTi" charset="-122"/>
                <a:ea typeface="KaiTi" charset="-122"/>
                <a:cs typeface="KaiTi" charset="-122"/>
              </a:rPr>
              <a:t>和</a:t>
            </a:r>
            <a:r>
              <a:rPr kumimoji="1" lang="zh-CN" altLang="en-US" sz="2400" dirty="0" smtClean="0">
                <a:solidFill>
                  <a:srgbClr val="FF0000"/>
                </a:solidFill>
                <a:latin typeface="KaiTi" charset="-122"/>
                <a:ea typeface="KaiTi" charset="-122"/>
                <a:cs typeface="KaiTi" charset="-122"/>
              </a:rPr>
              <a:t>语言学习规律</a:t>
            </a:r>
            <a:r>
              <a:rPr kumimoji="1" lang="zh-CN" altLang="en-US" sz="2400" dirty="0" smtClean="0">
                <a:latin typeface="KaiTi" charset="-122"/>
                <a:ea typeface="KaiTi" charset="-122"/>
                <a:cs typeface="KaiTi" charset="-122"/>
              </a:rPr>
              <a:t>，教材内容和形式是否有利于实现华文教育目标等等。具体来说包括以下内容：</a:t>
            </a:r>
            <a:endParaRPr kumimoji="1" lang="en-US" altLang="zh-CN" sz="2400" dirty="0" smtClean="0">
              <a:solidFill>
                <a:srgbClr val="FF0000"/>
              </a:solidFill>
              <a:latin typeface="KaiTi" charset="-122"/>
              <a:ea typeface="KaiTi" charset="-122"/>
              <a:cs typeface="KaiTi" charset="-122"/>
            </a:endParaRPr>
          </a:p>
          <a:p>
            <a:pPr marL="0" indent="0">
              <a:buNone/>
            </a:pPr>
            <a:r>
              <a:rPr kumimoji="1" lang="en-US" altLang="zh-CN" sz="3600" dirty="0" smtClean="0">
                <a:latin typeface="KaiTi" charset="-122"/>
                <a:ea typeface="KaiTi" charset="-122"/>
                <a:cs typeface="KaiTi" charset="-122"/>
              </a:rPr>
              <a:t>1.</a:t>
            </a:r>
            <a:r>
              <a:rPr kumimoji="1" lang="zh-CN" altLang="en-US" sz="3600" dirty="0" smtClean="0">
                <a:latin typeface="KaiTi" charset="-122"/>
                <a:ea typeface="KaiTi" charset="-122"/>
                <a:cs typeface="KaiTi" charset="-122"/>
              </a:rPr>
              <a:t>教材的总体设计</a:t>
            </a:r>
            <a:endParaRPr kumimoji="1" lang="en-US" altLang="zh-CN" sz="3600" dirty="0" smtClean="0">
              <a:latin typeface="KaiTi" charset="-122"/>
              <a:ea typeface="KaiTi" charset="-122"/>
              <a:cs typeface="KaiTi" charset="-122"/>
            </a:endParaRPr>
          </a:p>
          <a:p>
            <a:pPr marL="0" indent="0">
              <a:buNone/>
            </a:pPr>
            <a:r>
              <a:rPr kumimoji="1" lang="en-US" altLang="zh-CN" sz="3600" dirty="0" smtClean="0">
                <a:latin typeface="KaiTi" charset="-122"/>
                <a:ea typeface="KaiTi" charset="-122"/>
                <a:cs typeface="KaiTi" charset="-122"/>
              </a:rPr>
              <a:t>2.</a:t>
            </a:r>
            <a:r>
              <a:rPr kumimoji="1" lang="zh-CN" altLang="en-US" sz="3600" dirty="0" smtClean="0">
                <a:latin typeface="KaiTi" charset="-122"/>
                <a:ea typeface="KaiTi" charset="-122"/>
                <a:cs typeface="KaiTi" charset="-122"/>
              </a:rPr>
              <a:t>教材内容的难易程度及科学性</a:t>
            </a:r>
            <a:endParaRPr kumimoji="1" lang="en-US" altLang="zh-CN" sz="3600" dirty="0" smtClean="0">
              <a:latin typeface="KaiTi" charset="-122"/>
              <a:ea typeface="KaiTi" charset="-122"/>
              <a:cs typeface="KaiTi" charset="-122"/>
            </a:endParaRPr>
          </a:p>
          <a:p>
            <a:pPr marL="0" indent="0">
              <a:buNone/>
            </a:pPr>
            <a:r>
              <a:rPr kumimoji="1" lang="en-US" altLang="zh-CN" sz="3600" dirty="0" smtClean="0">
                <a:latin typeface="KaiTi" charset="-122"/>
                <a:ea typeface="KaiTi" charset="-122"/>
                <a:cs typeface="KaiTi" charset="-122"/>
              </a:rPr>
              <a:t>3.</a:t>
            </a:r>
            <a:r>
              <a:rPr kumimoji="1" lang="zh-CN" altLang="en-US" sz="3600" dirty="0" smtClean="0">
                <a:latin typeface="KaiTi" charset="-122"/>
                <a:ea typeface="KaiTi" charset="-122"/>
                <a:cs typeface="KaiTi" charset="-122"/>
              </a:rPr>
              <a:t>教材形式的针对性及科学性</a:t>
            </a:r>
            <a:endParaRPr kumimoji="1" lang="en-US" altLang="zh-CN" sz="3600" dirty="0" smtClean="0">
              <a:latin typeface="KaiTi" charset="-122"/>
              <a:ea typeface="KaiTi" charset="-122"/>
              <a:cs typeface="KaiTi" charset="-122"/>
            </a:endParaRPr>
          </a:p>
          <a:p>
            <a:pPr marL="0" indent="0">
              <a:buNone/>
            </a:pPr>
            <a:r>
              <a:rPr kumimoji="1" lang="en-US" altLang="zh-CN" sz="3600" dirty="0" smtClean="0">
                <a:latin typeface="KaiTi" charset="-122"/>
                <a:ea typeface="KaiTi" charset="-122"/>
                <a:cs typeface="KaiTi" charset="-122"/>
              </a:rPr>
              <a:t>4.</a:t>
            </a:r>
            <a:r>
              <a:rPr kumimoji="1" lang="zh-CN" altLang="en-US" sz="3600" dirty="0" smtClean="0">
                <a:latin typeface="KaiTi" charset="-122"/>
                <a:ea typeface="KaiTi" charset="-122"/>
                <a:cs typeface="KaiTi" charset="-122"/>
              </a:rPr>
              <a:t>教材的使用效果</a:t>
            </a:r>
            <a:endParaRPr kumimoji="1" lang="en-US" altLang="zh-CN" sz="3600" dirty="0" smtClean="0">
              <a:latin typeface="KaiTi" charset="-122"/>
              <a:ea typeface="KaiTi" charset="-122"/>
              <a:cs typeface="KaiTi" charset="-122"/>
            </a:endParaRPr>
          </a:p>
          <a:p>
            <a:pPr marL="0" indent="0">
              <a:buNone/>
            </a:pPr>
            <a:endParaRPr kumimoji="1" lang="en-US" altLang="zh-CN" sz="3600" dirty="0" smtClean="0">
              <a:latin typeface="KaiTi" charset="-122"/>
              <a:ea typeface="KaiTi" charset="-122"/>
              <a:cs typeface="KaiTi" charset="-122"/>
            </a:endParaRPr>
          </a:p>
          <a:p>
            <a:pPr marL="0" indent="0">
              <a:buNone/>
            </a:pPr>
            <a:endParaRPr kumimoji="1" lang="en-US" altLang="zh-CN" sz="3600" dirty="0" smtClean="0">
              <a:latin typeface="KaiTi" charset="-122"/>
              <a:ea typeface="KaiTi" charset="-122"/>
              <a:cs typeface="KaiTi" charset="-122"/>
            </a:endParaRPr>
          </a:p>
        </p:txBody>
      </p:sp>
    </p:spTree>
    <p:extLst>
      <p:ext uri="{BB962C8B-B14F-4D97-AF65-F5344CB8AC3E}">
        <p14:creationId xmlns:p14="http://schemas.microsoft.com/office/powerpoint/2010/main" xmlns="" val="413360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5677" y="187890"/>
            <a:ext cx="10802571" cy="1609344"/>
          </a:xfrm>
        </p:spPr>
        <p:txBody>
          <a:bodyPr>
            <a:normAutofit/>
          </a:bodyPr>
          <a:lstStyle/>
          <a:p>
            <a:r>
              <a:rPr kumimoji="1" lang="zh-CN" altLang="en-US" dirty="0" smtClean="0">
                <a:latin typeface="KaiTi" charset="-122"/>
                <a:ea typeface="KaiTi" charset="-122"/>
                <a:cs typeface="KaiTi" charset="-122"/>
              </a:rPr>
              <a:t>六、华文</a:t>
            </a:r>
            <a:r>
              <a:rPr kumimoji="1" lang="zh-CN" altLang="en-US" dirty="0">
                <a:latin typeface="KaiTi" charset="-122"/>
                <a:ea typeface="KaiTi" charset="-122"/>
                <a:cs typeface="KaiTi" charset="-122"/>
              </a:rPr>
              <a:t>教材评价的</a:t>
            </a:r>
            <a:r>
              <a:rPr kumimoji="1" lang="zh-CN" altLang="en-US">
                <a:latin typeface="KaiTi" charset="-122"/>
                <a:ea typeface="KaiTi" charset="-122"/>
                <a:cs typeface="KaiTi" charset="-122"/>
              </a:rPr>
              <a:t>的</a:t>
            </a:r>
            <a:r>
              <a:rPr kumimoji="1" lang="zh-CN" altLang="en-US" smtClean="0">
                <a:latin typeface="KaiTi" charset="-122"/>
                <a:ea typeface="KaiTi" charset="-122"/>
                <a:cs typeface="KaiTi" charset="-122"/>
              </a:rPr>
              <a:t>方法</a:t>
            </a:r>
            <a:r>
              <a:rPr kumimoji="1" lang="en-US" altLang="zh-CN" sz="4800" dirty="0">
                <a:latin typeface="KaiTi" charset="-122"/>
                <a:ea typeface="KaiTi" charset="-122"/>
                <a:cs typeface="KaiTi" charset="-122"/>
              </a:rPr>
              <a:t/>
            </a:r>
            <a:br>
              <a:rPr kumimoji="1" lang="en-US" altLang="zh-CN" sz="4800" dirty="0">
                <a:latin typeface="KaiTi" charset="-122"/>
                <a:ea typeface="KaiTi" charset="-122"/>
                <a:cs typeface="KaiTi" charset="-122"/>
              </a:rPr>
            </a:br>
            <a:endParaRPr kumimoji="1" lang="zh-CN" altLang="en-US" dirty="0">
              <a:latin typeface="KaiTi" charset="-122"/>
              <a:ea typeface="KaiTi" charset="-122"/>
              <a:cs typeface="KaiTi" charset="-122"/>
            </a:endParaRPr>
          </a:p>
        </p:txBody>
      </p:sp>
      <p:sp>
        <p:nvSpPr>
          <p:cNvPr id="3" name="内容占位符 2"/>
          <p:cNvSpPr>
            <a:spLocks noGrp="1"/>
          </p:cNvSpPr>
          <p:nvPr>
            <p:ph idx="1"/>
          </p:nvPr>
        </p:nvSpPr>
        <p:spPr>
          <a:xfrm>
            <a:off x="1069848" y="1609343"/>
            <a:ext cx="10058400" cy="5054503"/>
          </a:xfrm>
        </p:spPr>
        <p:txBody>
          <a:bodyPr>
            <a:normAutofit/>
          </a:bodyPr>
          <a:lstStyle/>
          <a:p>
            <a:pPr marL="0" indent="0">
              <a:buNone/>
            </a:pPr>
            <a:r>
              <a:rPr kumimoji="1" lang="en-US" altLang="zh-CN" sz="3200" dirty="0">
                <a:latin typeface="KaiTi" charset="-122"/>
                <a:ea typeface="KaiTi" charset="-122"/>
                <a:cs typeface="KaiTi" charset="-122"/>
              </a:rPr>
              <a:t>1.</a:t>
            </a:r>
            <a:r>
              <a:rPr kumimoji="1" lang="zh-CN" altLang="en-US" sz="3200" dirty="0">
                <a:latin typeface="KaiTi" charset="-122"/>
                <a:ea typeface="KaiTi" charset="-122"/>
                <a:cs typeface="KaiTi" charset="-122"/>
              </a:rPr>
              <a:t>教学</a:t>
            </a:r>
            <a:r>
              <a:rPr kumimoji="1" lang="zh-CN" altLang="en-US" sz="3200" dirty="0" smtClean="0">
                <a:latin typeface="KaiTi" charset="-122"/>
                <a:ea typeface="KaiTi" charset="-122"/>
                <a:cs typeface="KaiTi" charset="-122"/>
              </a:rPr>
              <a:t>测验</a:t>
            </a:r>
            <a:endParaRPr kumimoji="1" lang="en-US" altLang="zh-CN" sz="3200" dirty="0" smtClean="0">
              <a:latin typeface="KaiTi" charset="-122"/>
              <a:ea typeface="KaiTi" charset="-122"/>
              <a:cs typeface="KaiTi" charset="-122"/>
            </a:endParaRPr>
          </a:p>
          <a:p>
            <a:pPr marL="0" indent="0">
              <a:buNone/>
            </a:pPr>
            <a:r>
              <a:rPr kumimoji="1" lang="en-US" altLang="zh-CN" sz="3200" dirty="0" smtClean="0">
                <a:latin typeface="KaiTi" charset="-122"/>
                <a:ea typeface="KaiTi" charset="-122"/>
                <a:cs typeface="KaiTi" charset="-122"/>
              </a:rPr>
              <a:t>2.</a:t>
            </a:r>
            <a:r>
              <a:rPr kumimoji="1" lang="zh-CN" altLang="en-US" sz="3200" dirty="0" smtClean="0">
                <a:latin typeface="KaiTi" charset="-122"/>
                <a:ea typeface="KaiTi" charset="-122"/>
                <a:cs typeface="KaiTi" charset="-122"/>
              </a:rPr>
              <a:t>问卷调查</a:t>
            </a:r>
            <a:endParaRPr kumimoji="1" lang="en-US" altLang="zh-CN" sz="3200" dirty="0" smtClean="0">
              <a:latin typeface="KaiTi" charset="-122"/>
              <a:ea typeface="KaiTi" charset="-122"/>
              <a:cs typeface="KaiTi" charset="-122"/>
            </a:endParaRPr>
          </a:p>
          <a:p>
            <a:pPr marL="0" indent="0">
              <a:buNone/>
            </a:pPr>
            <a:r>
              <a:rPr kumimoji="1" lang="en-US" altLang="zh-CN" sz="3200" dirty="0" smtClean="0">
                <a:latin typeface="KaiTi" charset="-122"/>
                <a:ea typeface="KaiTi" charset="-122"/>
                <a:cs typeface="KaiTi" charset="-122"/>
              </a:rPr>
              <a:t>3.</a:t>
            </a:r>
            <a:r>
              <a:rPr kumimoji="1" lang="zh-CN" altLang="en-US" sz="3200" dirty="0" smtClean="0">
                <a:latin typeface="KaiTi" charset="-122"/>
                <a:ea typeface="KaiTi" charset="-122"/>
                <a:cs typeface="KaiTi" charset="-122"/>
              </a:rPr>
              <a:t>过程观察</a:t>
            </a:r>
            <a:endParaRPr kumimoji="1" lang="en-US" altLang="zh-CN" sz="3200" dirty="0" smtClean="0">
              <a:latin typeface="KaiTi" charset="-122"/>
              <a:ea typeface="KaiTi" charset="-122"/>
              <a:cs typeface="KaiTi" charset="-122"/>
            </a:endParaRPr>
          </a:p>
          <a:p>
            <a:pPr marL="0" indent="0">
              <a:buNone/>
            </a:pPr>
            <a:r>
              <a:rPr kumimoji="1" lang="en-US" altLang="zh-CN" sz="3200" dirty="0" smtClean="0">
                <a:latin typeface="KaiTi" charset="-122"/>
                <a:ea typeface="KaiTi" charset="-122"/>
                <a:cs typeface="KaiTi" charset="-122"/>
              </a:rPr>
              <a:t>4.</a:t>
            </a:r>
            <a:r>
              <a:rPr kumimoji="1" lang="zh-CN" altLang="en-US" sz="3200" dirty="0" smtClean="0">
                <a:latin typeface="KaiTi" charset="-122"/>
                <a:ea typeface="KaiTi" charset="-122"/>
                <a:cs typeface="KaiTi" charset="-122"/>
              </a:rPr>
              <a:t>综合研究</a:t>
            </a:r>
            <a:endParaRPr kumimoji="1" lang="en-US" altLang="zh-CN" sz="3200" dirty="0" smtClean="0">
              <a:latin typeface="KaiTi" charset="-122"/>
              <a:ea typeface="KaiTi" charset="-122"/>
              <a:cs typeface="KaiTi" charset="-122"/>
            </a:endParaRPr>
          </a:p>
        </p:txBody>
      </p:sp>
    </p:spTree>
    <p:extLst>
      <p:ext uri="{BB962C8B-B14F-4D97-AF65-F5344CB8AC3E}">
        <p14:creationId xmlns:p14="http://schemas.microsoft.com/office/powerpoint/2010/main" xmlns="" val="514551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5677" y="350729"/>
            <a:ext cx="10802571" cy="1609344"/>
          </a:xfrm>
        </p:spPr>
        <p:txBody>
          <a:bodyPr>
            <a:normAutofit/>
          </a:bodyPr>
          <a:lstStyle/>
          <a:p>
            <a:r>
              <a:rPr kumimoji="1" lang="zh-CN" altLang="en-US" smtClean="0">
                <a:latin typeface="KaiTi" charset="-122"/>
                <a:ea typeface="KaiTi" charset="-122"/>
                <a:cs typeface="KaiTi" charset="-122"/>
              </a:rPr>
              <a:t>七</a:t>
            </a:r>
            <a:r>
              <a:rPr kumimoji="1" lang="zh-CN" altLang="en-US" dirty="0" smtClean="0">
                <a:latin typeface="KaiTi" charset="-122"/>
                <a:ea typeface="KaiTi" charset="-122"/>
                <a:cs typeface="KaiTi" charset="-122"/>
              </a:rPr>
              <a:t>、</a:t>
            </a:r>
            <a:r>
              <a:rPr kumimoji="1" lang="zh-CN" altLang="en-US" smtClean="0">
                <a:latin typeface="KaiTi" charset="-122"/>
                <a:ea typeface="KaiTi" charset="-122"/>
                <a:cs typeface="KaiTi" charset="-122"/>
              </a:rPr>
              <a:t>华文</a:t>
            </a:r>
            <a:r>
              <a:rPr kumimoji="1" lang="zh-CN" altLang="en-US" dirty="0">
                <a:latin typeface="KaiTi" charset="-122"/>
                <a:ea typeface="KaiTi" charset="-122"/>
                <a:cs typeface="KaiTi" charset="-122"/>
              </a:rPr>
              <a:t>教材选用的原则和方法</a:t>
            </a:r>
            <a:r>
              <a:rPr kumimoji="1" lang="en-US" altLang="zh-CN" dirty="0">
                <a:latin typeface="KaiTi" charset="-122"/>
                <a:ea typeface="KaiTi" charset="-122"/>
                <a:cs typeface="KaiTi" charset="-122"/>
              </a:rPr>
              <a:t/>
            </a:r>
            <a:br>
              <a:rPr kumimoji="1" lang="en-US" altLang="zh-CN" dirty="0">
                <a:latin typeface="KaiTi" charset="-122"/>
                <a:ea typeface="KaiTi" charset="-122"/>
                <a:cs typeface="KaiTi" charset="-122"/>
              </a:rPr>
            </a:br>
            <a:endParaRPr kumimoji="1" lang="zh-CN" altLang="en-US" dirty="0">
              <a:latin typeface="KaiTi" charset="-122"/>
              <a:ea typeface="KaiTi" charset="-122"/>
              <a:cs typeface="KaiTi" charset="-122"/>
            </a:endParaRPr>
          </a:p>
        </p:txBody>
      </p:sp>
      <p:sp>
        <p:nvSpPr>
          <p:cNvPr id="3" name="内容占位符 2"/>
          <p:cNvSpPr>
            <a:spLocks noGrp="1"/>
          </p:cNvSpPr>
          <p:nvPr>
            <p:ph idx="1"/>
          </p:nvPr>
        </p:nvSpPr>
        <p:spPr>
          <a:xfrm>
            <a:off x="1069848" y="1520158"/>
            <a:ext cx="10058400" cy="5337842"/>
          </a:xfrm>
        </p:spPr>
        <p:txBody>
          <a:bodyPr>
            <a:normAutofit/>
          </a:bodyPr>
          <a:lstStyle/>
          <a:p>
            <a:pPr>
              <a:buFont typeface="Wingdings" charset="2"/>
              <a:buChar char="l"/>
            </a:pPr>
            <a:r>
              <a:rPr kumimoji="1" lang="zh-CN" altLang="en-US" sz="3600" dirty="0" smtClean="0">
                <a:latin typeface="KaiTi" charset="-122"/>
                <a:ea typeface="KaiTi" charset="-122"/>
                <a:cs typeface="KaiTi" charset="-122"/>
              </a:rPr>
              <a:t>选用原则：</a:t>
            </a:r>
            <a:endParaRPr kumimoji="1" lang="en-US" altLang="zh-CN" sz="3600" dirty="0" smtClean="0">
              <a:latin typeface="KaiTi" charset="-122"/>
              <a:ea typeface="KaiTi" charset="-122"/>
              <a:cs typeface="KaiTi" charset="-122"/>
            </a:endParaRPr>
          </a:p>
          <a:p>
            <a:pPr marL="0" indent="0">
              <a:buNone/>
            </a:pPr>
            <a:r>
              <a:rPr kumimoji="1" lang="zh-CN" altLang="en-US" sz="3600" dirty="0" smtClean="0">
                <a:latin typeface="KaiTi" charset="-122"/>
                <a:ea typeface="KaiTi" charset="-122"/>
                <a:cs typeface="KaiTi" charset="-122"/>
              </a:rPr>
              <a:t>适用原则、优先原则、更新原则、集体选用原则、一致原则</a:t>
            </a:r>
            <a:endParaRPr kumimoji="1" lang="en-US" altLang="zh-CN" sz="3600" dirty="0" smtClean="0">
              <a:latin typeface="KaiTi" charset="-122"/>
              <a:ea typeface="KaiTi" charset="-122"/>
              <a:cs typeface="KaiTi" charset="-122"/>
            </a:endParaRPr>
          </a:p>
          <a:p>
            <a:pPr>
              <a:buFont typeface="Wingdings" charset="2"/>
              <a:buChar char="l"/>
            </a:pPr>
            <a:r>
              <a:rPr kumimoji="1" lang="zh-CN" altLang="en-US" sz="3600" dirty="0" smtClean="0">
                <a:latin typeface="KaiTi" charset="-122"/>
                <a:ea typeface="KaiTi" charset="-122"/>
                <a:cs typeface="KaiTi" charset="-122"/>
              </a:rPr>
              <a:t>选用方法：</a:t>
            </a:r>
            <a:endParaRPr kumimoji="1" lang="en-US" altLang="zh-CN" sz="3600" dirty="0" smtClean="0">
              <a:latin typeface="KaiTi" charset="-122"/>
              <a:ea typeface="KaiTi" charset="-122"/>
              <a:cs typeface="KaiTi" charset="-122"/>
            </a:endParaRPr>
          </a:p>
          <a:p>
            <a:pPr marL="0" indent="0">
              <a:buNone/>
            </a:pPr>
            <a:r>
              <a:rPr kumimoji="1" lang="zh-CN" altLang="en-US" sz="3600" dirty="0" smtClean="0">
                <a:latin typeface="KaiTi" charset="-122"/>
                <a:ea typeface="KaiTi" charset="-122"/>
                <a:cs typeface="KaiTi" charset="-122"/>
              </a:rPr>
              <a:t>确定待选范围</a:t>
            </a:r>
            <a:r>
              <a:rPr kumimoji="1" lang="en-US" altLang="zh-CN" sz="3600" dirty="0" smtClean="0">
                <a:latin typeface="KaiTi" charset="-122"/>
                <a:ea typeface="KaiTi" charset="-122"/>
                <a:cs typeface="KaiTi" charset="-122"/>
              </a:rPr>
              <a:t>——</a:t>
            </a:r>
            <a:r>
              <a:rPr kumimoji="1" lang="zh-CN" altLang="en-US" sz="3600" dirty="0" smtClean="0">
                <a:latin typeface="KaiTi" charset="-122"/>
                <a:ea typeface="KaiTi" charset="-122"/>
                <a:cs typeface="KaiTi" charset="-122"/>
              </a:rPr>
              <a:t>收集样本全面考察</a:t>
            </a:r>
            <a:r>
              <a:rPr kumimoji="1" lang="en-US" altLang="zh-CN" sz="3600" dirty="0" smtClean="0">
                <a:latin typeface="KaiTi" charset="-122"/>
                <a:ea typeface="KaiTi" charset="-122"/>
                <a:cs typeface="KaiTi" charset="-122"/>
              </a:rPr>
              <a:t>——</a:t>
            </a:r>
            <a:r>
              <a:rPr kumimoji="1" lang="zh-CN" altLang="en-US" sz="3600" dirty="0" smtClean="0">
                <a:latin typeface="KaiTi" charset="-122"/>
                <a:ea typeface="KaiTi" charset="-122"/>
                <a:cs typeface="KaiTi" charset="-122"/>
              </a:rPr>
              <a:t>分析对比，选择</a:t>
            </a:r>
            <a:r>
              <a:rPr kumimoji="1" lang="en-US" altLang="zh-CN" sz="3600" dirty="0" smtClean="0">
                <a:latin typeface="KaiTi" charset="-122"/>
                <a:ea typeface="KaiTi" charset="-122"/>
                <a:cs typeface="KaiTi" charset="-122"/>
              </a:rPr>
              <a:t>2-3</a:t>
            </a:r>
            <a:r>
              <a:rPr kumimoji="1" lang="zh-CN" altLang="en-US" sz="3600" dirty="0" smtClean="0">
                <a:latin typeface="KaiTi" charset="-122"/>
                <a:ea typeface="KaiTi" charset="-122"/>
                <a:cs typeface="KaiTi" charset="-122"/>
              </a:rPr>
              <a:t>套备用教材</a:t>
            </a:r>
            <a:r>
              <a:rPr kumimoji="1" lang="en-US" altLang="zh-CN" sz="3600" dirty="0" smtClean="0">
                <a:latin typeface="KaiTi" charset="-122"/>
                <a:ea typeface="KaiTi" charset="-122"/>
                <a:cs typeface="KaiTi" charset="-122"/>
              </a:rPr>
              <a:t>——</a:t>
            </a:r>
            <a:r>
              <a:rPr kumimoji="1" lang="zh-CN" altLang="en-US" sz="3600" dirty="0" smtClean="0">
                <a:latin typeface="KaiTi" charset="-122"/>
                <a:ea typeface="KaiTi" charset="-122"/>
                <a:cs typeface="KaiTi" charset="-122"/>
              </a:rPr>
              <a:t>针对分析各套教材的特点、优点和不足，形成分析报告</a:t>
            </a:r>
            <a:r>
              <a:rPr kumimoji="1" lang="en-US" altLang="zh-CN" sz="3600" dirty="0" smtClean="0">
                <a:latin typeface="KaiTi" charset="-122"/>
                <a:ea typeface="KaiTi" charset="-122"/>
                <a:cs typeface="KaiTi" charset="-122"/>
              </a:rPr>
              <a:t>——</a:t>
            </a:r>
            <a:r>
              <a:rPr kumimoji="1" lang="zh-CN" altLang="en-US" sz="3600" dirty="0" smtClean="0">
                <a:latin typeface="KaiTi" charset="-122"/>
                <a:ea typeface="KaiTi" charset="-122"/>
                <a:cs typeface="KaiTi" charset="-122"/>
              </a:rPr>
              <a:t>对比优点和不足，确定要使用的教材</a:t>
            </a:r>
            <a:endParaRPr kumimoji="1" lang="en-US" altLang="zh-CN" sz="3600" dirty="0" smtClean="0">
              <a:latin typeface="KaiTi" charset="-122"/>
              <a:ea typeface="KaiTi" charset="-122"/>
              <a:cs typeface="KaiTi" charset="-122"/>
            </a:endParaRPr>
          </a:p>
        </p:txBody>
      </p:sp>
    </p:spTree>
    <p:extLst>
      <p:ext uri="{BB962C8B-B14F-4D97-AF65-F5344CB8AC3E}">
        <p14:creationId xmlns:p14="http://schemas.microsoft.com/office/powerpoint/2010/main" xmlns="" val="578775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5677" y="0"/>
            <a:ext cx="10802571" cy="1609344"/>
          </a:xfrm>
        </p:spPr>
        <p:txBody>
          <a:bodyPr/>
          <a:lstStyle/>
          <a:p>
            <a:r>
              <a:rPr kumimoji="1" lang="zh-CN" altLang="en-US" dirty="0" smtClean="0">
                <a:latin typeface="KaiTi" charset="-122"/>
                <a:ea typeface="KaiTi" charset="-122"/>
                <a:cs typeface="KaiTi" charset="-122"/>
              </a:rPr>
              <a:t>一、汉语教材的性质</a:t>
            </a:r>
            <a:r>
              <a:rPr kumimoji="1" lang="zh-CN" altLang="en-US" smtClean="0">
                <a:latin typeface="KaiTi" charset="-122"/>
                <a:ea typeface="KaiTi" charset="-122"/>
                <a:cs typeface="KaiTi" charset="-122"/>
              </a:rPr>
              <a:t>、类型及特点</a:t>
            </a:r>
            <a:endParaRPr kumimoji="1" lang="zh-CN" altLang="en-US">
              <a:latin typeface="KaiTi" charset="-122"/>
              <a:ea typeface="KaiTi" charset="-122"/>
              <a:cs typeface="KaiTi" charset="-122"/>
            </a:endParaRPr>
          </a:p>
        </p:txBody>
      </p:sp>
      <p:sp>
        <p:nvSpPr>
          <p:cNvPr id="3" name="内容占位符 2"/>
          <p:cNvSpPr>
            <a:spLocks noGrp="1"/>
          </p:cNvSpPr>
          <p:nvPr>
            <p:ph idx="1"/>
          </p:nvPr>
        </p:nvSpPr>
        <p:spPr>
          <a:xfrm>
            <a:off x="1069848" y="1478071"/>
            <a:ext cx="10058400" cy="5260932"/>
          </a:xfrm>
        </p:spPr>
        <p:txBody>
          <a:bodyPr>
            <a:normAutofit/>
          </a:bodyPr>
          <a:lstStyle/>
          <a:p>
            <a:pPr marL="0" indent="0">
              <a:buNone/>
            </a:pPr>
            <a:r>
              <a:rPr kumimoji="1" lang="zh-CN" altLang="en-US" sz="4400" dirty="0" smtClean="0">
                <a:latin typeface="KaiTi" charset="-122"/>
                <a:ea typeface="KaiTi" charset="-122"/>
                <a:cs typeface="KaiTi" charset="-122"/>
              </a:rPr>
              <a:t>（一）几个概念</a:t>
            </a:r>
            <a:endParaRPr kumimoji="1" lang="en-US" altLang="zh-CN" sz="4400" dirty="0" smtClean="0">
              <a:latin typeface="KaiTi" charset="-122"/>
              <a:ea typeface="KaiTi" charset="-122"/>
              <a:cs typeface="KaiTi" charset="-122"/>
            </a:endParaRPr>
          </a:p>
          <a:p>
            <a:pPr marL="0" indent="0">
              <a:buNone/>
            </a:pPr>
            <a:r>
              <a:rPr kumimoji="1" lang="en-US" altLang="zh-CN" sz="4400" dirty="0" smtClean="0">
                <a:latin typeface="KaiTi" charset="-122"/>
                <a:ea typeface="KaiTi" charset="-122"/>
                <a:cs typeface="KaiTi" charset="-122"/>
              </a:rPr>
              <a:t>1.</a:t>
            </a:r>
            <a:r>
              <a:rPr kumimoji="1" lang="zh-CN" altLang="en-US" sz="4400" dirty="0" smtClean="0">
                <a:latin typeface="KaiTi" charset="-122"/>
                <a:ea typeface="KaiTi" charset="-122"/>
                <a:cs typeface="KaiTi" charset="-122"/>
              </a:rPr>
              <a:t>汉语教材：供</a:t>
            </a:r>
            <a:r>
              <a:rPr kumimoji="1" lang="zh-CN" altLang="en-US" sz="4400" dirty="0" smtClean="0">
                <a:solidFill>
                  <a:srgbClr val="FF0000"/>
                </a:solidFill>
                <a:latin typeface="KaiTi" charset="-122"/>
                <a:ea typeface="KaiTi" charset="-122"/>
                <a:cs typeface="KaiTi" charset="-122"/>
              </a:rPr>
              <a:t>外国人</a:t>
            </a:r>
            <a:r>
              <a:rPr kumimoji="1" lang="zh-CN" altLang="en-US" sz="4400" dirty="0" smtClean="0">
                <a:latin typeface="KaiTi" charset="-122"/>
                <a:ea typeface="KaiTi" charset="-122"/>
                <a:cs typeface="KaiTi" charset="-122"/>
              </a:rPr>
              <a:t>学习汉语使用的或者</a:t>
            </a:r>
            <a:r>
              <a:rPr kumimoji="1" lang="zh-CN" altLang="en-US" sz="4400" dirty="0" smtClean="0">
                <a:solidFill>
                  <a:srgbClr val="FF0000"/>
                </a:solidFill>
                <a:latin typeface="KaiTi" charset="-122"/>
                <a:ea typeface="KaiTi" charset="-122"/>
                <a:cs typeface="KaiTi" charset="-122"/>
              </a:rPr>
              <a:t>海外华人华侨</a:t>
            </a:r>
            <a:r>
              <a:rPr kumimoji="1" lang="zh-CN" altLang="en-US" sz="4400" dirty="0" smtClean="0">
                <a:latin typeface="KaiTi" charset="-122"/>
                <a:ea typeface="KaiTi" charset="-122"/>
                <a:cs typeface="KaiTi" charset="-122"/>
              </a:rPr>
              <a:t>使用的汉语教材。</a:t>
            </a:r>
            <a:endParaRPr kumimoji="1" lang="en-US" altLang="zh-CN" sz="4400" dirty="0" smtClean="0">
              <a:latin typeface="KaiTi" charset="-122"/>
              <a:ea typeface="KaiTi" charset="-122"/>
              <a:cs typeface="KaiTi" charset="-122"/>
            </a:endParaRPr>
          </a:p>
          <a:p>
            <a:pPr marL="0" indent="0">
              <a:buNone/>
            </a:pPr>
            <a:r>
              <a:rPr kumimoji="1" lang="en-US" altLang="zh-CN" sz="4400" dirty="0" smtClean="0">
                <a:latin typeface="KaiTi" charset="-122"/>
                <a:ea typeface="KaiTi" charset="-122"/>
                <a:cs typeface="KaiTi" charset="-122"/>
              </a:rPr>
              <a:t>2.</a:t>
            </a:r>
            <a:r>
              <a:rPr kumimoji="1" lang="zh-CN" altLang="en-US" sz="4400" dirty="0" smtClean="0">
                <a:latin typeface="KaiTi" charset="-122"/>
                <a:ea typeface="KaiTi" charset="-122"/>
                <a:cs typeface="KaiTi" charset="-122"/>
              </a:rPr>
              <a:t>对外汉语教材：学习者进入</a:t>
            </a:r>
            <a:r>
              <a:rPr kumimoji="1" lang="zh-CN" altLang="en-US" sz="4400" dirty="0" smtClean="0">
                <a:solidFill>
                  <a:srgbClr val="FF0000"/>
                </a:solidFill>
                <a:latin typeface="KaiTi" charset="-122"/>
                <a:ea typeface="KaiTi" charset="-122"/>
                <a:cs typeface="KaiTi" charset="-122"/>
              </a:rPr>
              <a:t>汉语环境</a:t>
            </a:r>
            <a:r>
              <a:rPr kumimoji="1" lang="zh-CN" altLang="en-US" sz="4400" dirty="0" smtClean="0">
                <a:latin typeface="KaiTi" charset="-122"/>
                <a:ea typeface="KaiTi" charset="-122"/>
                <a:cs typeface="KaiTi" charset="-122"/>
              </a:rPr>
              <a:t>学习汉语的教材。</a:t>
            </a:r>
            <a:endParaRPr kumimoji="1" lang="en-US" altLang="zh-CN" sz="4400" dirty="0" smtClean="0">
              <a:latin typeface="KaiTi" charset="-122"/>
              <a:ea typeface="KaiTi" charset="-122"/>
              <a:cs typeface="KaiTi" charset="-122"/>
            </a:endParaRPr>
          </a:p>
          <a:p>
            <a:pPr marL="0" indent="0">
              <a:buNone/>
            </a:pPr>
            <a:r>
              <a:rPr kumimoji="1" lang="en-US" altLang="zh-CN" sz="4400" dirty="0" smtClean="0">
                <a:latin typeface="KaiTi" charset="-122"/>
                <a:ea typeface="KaiTi" charset="-122"/>
                <a:cs typeface="KaiTi" charset="-122"/>
              </a:rPr>
              <a:t>3.</a:t>
            </a:r>
            <a:r>
              <a:rPr kumimoji="1" lang="zh-CN" altLang="en-US" sz="4400" dirty="0" smtClean="0">
                <a:latin typeface="KaiTi" charset="-122"/>
                <a:ea typeface="KaiTi" charset="-122"/>
                <a:cs typeface="KaiTi" charset="-122"/>
              </a:rPr>
              <a:t>华文教材：</a:t>
            </a:r>
            <a:r>
              <a:rPr kumimoji="1" lang="zh-CN" altLang="en-US" sz="4400" dirty="0" smtClean="0">
                <a:solidFill>
                  <a:srgbClr val="FF0000"/>
                </a:solidFill>
                <a:latin typeface="KaiTi" charset="-122"/>
                <a:ea typeface="KaiTi" charset="-122"/>
                <a:cs typeface="KaiTi" charset="-122"/>
              </a:rPr>
              <a:t>海外华裔</a:t>
            </a:r>
            <a:r>
              <a:rPr kumimoji="1" lang="zh-CN" altLang="en-US" sz="4400" dirty="0" smtClean="0">
                <a:latin typeface="KaiTi" charset="-122"/>
                <a:ea typeface="KaiTi" charset="-122"/>
                <a:cs typeface="KaiTi" charset="-122"/>
              </a:rPr>
              <a:t>学习汉语的教材。</a:t>
            </a:r>
            <a:endParaRPr kumimoji="1" lang="zh-CN" altLang="en-US" sz="4400" dirty="0">
              <a:latin typeface="KaiTi" charset="-122"/>
              <a:ea typeface="KaiTi" charset="-122"/>
              <a:cs typeface="KaiTi" charset="-122"/>
            </a:endParaRPr>
          </a:p>
        </p:txBody>
      </p:sp>
    </p:spTree>
    <p:extLst>
      <p:ext uri="{BB962C8B-B14F-4D97-AF65-F5344CB8AC3E}">
        <p14:creationId xmlns:p14="http://schemas.microsoft.com/office/powerpoint/2010/main" xmlns="" val="167324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5677" y="0"/>
            <a:ext cx="10802571" cy="1609344"/>
          </a:xfrm>
        </p:spPr>
        <p:txBody>
          <a:bodyPr/>
          <a:lstStyle/>
          <a:p>
            <a:r>
              <a:rPr kumimoji="1" lang="zh-CN" altLang="en-US" dirty="0">
                <a:latin typeface="KaiTi" charset="-122"/>
                <a:ea typeface="KaiTi" charset="-122"/>
                <a:cs typeface="KaiTi" charset="-122"/>
              </a:rPr>
              <a:t>八、使用华文教材的</a:t>
            </a:r>
            <a:r>
              <a:rPr kumimoji="1" lang="zh-CN" altLang="en-US" dirty="0" smtClean="0">
                <a:latin typeface="KaiTi" charset="-122"/>
                <a:ea typeface="KaiTi" charset="-122"/>
                <a:cs typeface="KaiTi" charset="-122"/>
              </a:rPr>
              <a:t>程序</a:t>
            </a:r>
            <a:endParaRPr kumimoji="1" lang="zh-CN" altLang="en-US" dirty="0">
              <a:latin typeface="KaiTi" charset="-122"/>
              <a:ea typeface="KaiTi" charset="-122"/>
              <a:cs typeface="KaiTi" charset="-122"/>
            </a:endParaRPr>
          </a:p>
        </p:txBody>
      </p:sp>
      <p:sp>
        <p:nvSpPr>
          <p:cNvPr id="3" name="内容占位符 2"/>
          <p:cNvSpPr>
            <a:spLocks noGrp="1"/>
          </p:cNvSpPr>
          <p:nvPr>
            <p:ph idx="1"/>
          </p:nvPr>
        </p:nvSpPr>
        <p:spPr>
          <a:xfrm>
            <a:off x="1069848" y="1503123"/>
            <a:ext cx="10058400" cy="5354877"/>
          </a:xfrm>
        </p:spPr>
        <p:txBody>
          <a:bodyPr>
            <a:normAutofit/>
          </a:bodyPr>
          <a:lstStyle/>
          <a:p>
            <a:pPr marL="0" indent="0">
              <a:buNone/>
            </a:pPr>
            <a:r>
              <a:rPr kumimoji="1" lang="zh-CN" altLang="en-US" sz="3600" dirty="0" smtClean="0">
                <a:latin typeface="KaiTi" charset="-122"/>
                <a:ea typeface="KaiTi" charset="-122"/>
                <a:cs typeface="KaiTi" charset="-122"/>
              </a:rPr>
              <a:t>首先要研读好教材，才能更好地运用教材</a:t>
            </a:r>
            <a:endParaRPr kumimoji="1" lang="en-US" altLang="zh-CN" sz="3600" dirty="0" smtClean="0">
              <a:latin typeface="KaiTi" charset="-122"/>
              <a:ea typeface="KaiTi" charset="-122"/>
              <a:cs typeface="KaiTi" charset="-122"/>
            </a:endParaRPr>
          </a:p>
          <a:p>
            <a:pPr marL="0" indent="0">
              <a:buNone/>
            </a:pPr>
            <a:r>
              <a:rPr kumimoji="1" lang="en-US" altLang="zh-CN" sz="3600" dirty="0" smtClean="0">
                <a:latin typeface="KaiTi" charset="-122"/>
                <a:ea typeface="KaiTi" charset="-122"/>
                <a:cs typeface="KaiTi" charset="-122"/>
              </a:rPr>
              <a:t>1.</a:t>
            </a:r>
            <a:r>
              <a:rPr kumimoji="1" lang="zh-CN" altLang="en-US" sz="3600" dirty="0" smtClean="0">
                <a:latin typeface="KaiTi" charset="-122"/>
                <a:ea typeface="KaiTi" charset="-122"/>
                <a:cs typeface="KaiTi" charset="-122"/>
              </a:rPr>
              <a:t>综观全套教材，了解编写意图</a:t>
            </a:r>
            <a:endParaRPr kumimoji="1" lang="en-US" altLang="zh-CN" sz="3600" dirty="0" smtClean="0">
              <a:latin typeface="KaiTi" charset="-122"/>
              <a:ea typeface="KaiTi" charset="-122"/>
              <a:cs typeface="KaiTi" charset="-122"/>
            </a:endParaRPr>
          </a:p>
          <a:p>
            <a:pPr marL="0" indent="0">
              <a:buNone/>
            </a:pPr>
            <a:r>
              <a:rPr kumimoji="1" lang="en-US" altLang="zh-CN" sz="3600" dirty="0" smtClean="0">
                <a:latin typeface="KaiTi" charset="-122"/>
                <a:ea typeface="KaiTi" charset="-122"/>
                <a:cs typeface="KaiTi" charset="-122"/>
              </a:rPr>
              <a:t>2.</a:t>
            </a:r>
            <a:r>
              <a:rPr kumimoji="1" lang="zh-CN" altLang="en-US" sz="3600" dirty="0" smtClean="0">
                <a:latin typeface="KaiTi" charset="-122"/>
                <a:ea typeface="KaiTi" charset="-122"/>
                <a:cs typeface="KaiTi" charset="-122"/>
              </a:rPr>
              <a:t>熟悉每册教材，明确教学重点</a:t>
            </a:r>
            <a:endParaRPr kumimoji="1" lang="en-US" altLang="zh-CN" sz="3600" dirty="0" smtClean="0">
              <a:latin typeface="KaiTi" charset="-122"/>
              <a:ea typeface="KaiTi" charset="-122"/>
              <a:cs typeface="KaiTi" charset="-122"/>
            </a:endParaRPr>
          </a:p>
          <a:p>
            <a:pPr marL="0" indent="0">
              <a:buNone/>
            </a:pPr>
            <a:r>
              <a:rPr kumimoji="1" lang="en-US" altLang="zh-CN" sz="3600" dirty="0" smtClean="0">
                <a:latin typeface="KaiTi" charset="-122"/>
                <a:ea typeface="KaiTi" charset="-122"/>
                <a:cs typeface="KaiTi" charset="-122"/>
              </a:rPr>
              <a:t>3.</a:t>
            </a:r>
            <a:r>
              <a:rPr kumimoji="1" lang="zh-CN" altLang="en-US" sz="3600" dirty="0" smtClean="0">
                <a:latin typeface="KaiTi" charset="-122"/>
                <a:ea typeface="KaiTi" charset="-122"/>
                <a:cs typeface="KaiTi" charset="-122"/>
              </a:rPr>
              <a:t>深入钻研教材内容，研究教学方法</a:t>
            </a:r>
            <a:endParaRPr kumimoji="1" lang="en-US" altLang="zh-CN" sz="3600" dirty="0" smtClean="0">
              <a:latin typeface="KaiTi" charset="-122"/>
              <a:ea typeface="KaiTi" charset="-122"/>
              <a:cs typeface="KaiTi" charset="-122"/>
            </a:endParaRPr>
          </a:p>
          <a:p>
            <a:pPr marL="0" indent="0">
              <a:buNone/>
            </a:pPr>
            <a:r>
              <a:rPr kumimoji="1" lang="en-US" altLang="zh-CN" sz="3600" dirty="0" smtClean="0">
                <a:latin typeface="KaiTi" charset="-122"/>
                <a:ea typeface="KaiTi" charset="-122"/>
                <a:cs typeface="KaiTi" charset="-122"/>
              </a:rPr>
              <a:t>4.</a:t>
            </a:r>
            <a:r>
              <a:rPr kumimoji="1" lang="zh-CN" altLang="en-US" sz="3600" dirty="0" smtClean="0">
                <a:latin typeface="KaiTi" charset="-122"/>
                <a:ea typeface="KaiTi" charset="-122"/>
                <a:cs typeface="KaiTi" charset="-122"/>
              </a:rPr>
              <a:t>精心制定教学计划，写好教案</a:t>
            </a:r>
            <a:endParaRPr kumimoji="1" lang="en-US" altLang="zh-CN" sz="3600" dirty="0" smtClean="0">
              <a:latin typeface="KaiTi" charset="-122"/>
              <a:ea typeface="KaiTi" charset="-122"/>
              <a:cs typeface="KaiTi" charset="-122"/>
            </a:endParaRPr>
          </a:p>
          <a:p>
            <a:pPr marL="0" indent="0">
              <a:buNone/>
            </a:pPr>
            <a:r>
              <a:rPr kumimoji="1" lang="en-US" altLang="zh-CN" sz="3600" dirty="0" smtClean="0">
                <a:latin typeface="KaiTi" charset="-122"/>
                <a:ea typeface="KaiTi" charset="-122"/>
                <a:cs typeface="KaiTi" charset="-122"/>
              </a:rPr>
              <a:t>5.</a:t>
            </a:r>
            <a:r>
              <a:rPr kumimoji="1" lang="zh-CN" altLang="en-US" sz="3600" dirty="0" smtClean="0">
                <a:latin typeface="KaiTi" charset="-122"/>
                <a:ea typeface="KaiTi" charset="-122"/>
                <a:cs typeface="KaiTi" charset="-122"/>
              </a:rPr>
              <a:t>做好各项教学准备，备齐教具</a:t>
            </a:r>
            <a:endParaRPr kumimoji="1" lang="en-US" altLang="zh-CN" sz="3600" dirty="0" smtClean="0">
              <a:latin typeface="KaiTi" charset="-122"/>
              <a:ea typeface="KaiTi" charset="-122"/>
              <a:cs typeface="KaiTi" charset="-122"/>
            </a:endParaRPr>
          </a:p>
          <a:p>
            <a:pPr marL="0" indent="0">
              <a:buNone/>
            </a:pPr>
            <a:r>
              <a:rPr kumimoji="1" lang="en-US" altLang="zh-CN" sz="3600" dirty="0" smtClean="0">
                <a:latin typeface="KaiTi" charset="-122"/>
                <a:ea typeface="KaiTi" charset="-122"/>
                <a:cs typeface="KaiTi" charset="-122"/>
              </a:rPr>
              <a:t>6.</a:t>
            </a:r>
            <a:r>
              <a:rPr kumimoji="1" lang="zh-CN" altLang="en-US" sz="3600" dirty="0" smtClean="0">
                <a:latin typeface="KaiTi" charset="-122"/>
                <a:ea typeface="KaiTi" charset="-122"/>
                <a:cs typeface="KaiTi" charset="-122"/>
              </a:rPr>
              <a:t>结合教学实际，灵活运用教材</a:t>
            </a:r>
            <a:endParaRPr kumimoji="1" lang="en-US" altLang="zh-CN" sz="3600" dirty="0" smtClean="0">
              <a:latin typeface="KaiTi" charset="-122"/>
              <a:ea typeface="KaiTi" charset="-122"/>
              <a:cs typeface="KaiTi" charset="-122"/>
            </a:endParaRPr>
          </a:p>
        </p:txBody>
      </p:sp>
    </p:spTree>
    <p:extLst>
      <p:ext uri="{BB962C8B-B14F-4D97-AF65-F5344CB8AC3E}">
        <p14:creationId xmlns:p14="http://schemas.microsoft.com/office/powerpoint/2010/main" xmlns="" val="258903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5677" y="0"/>
            <a:ext cx="10802571" cy="1609344"/>
          </a:xfrm>
        </p:spPr>
        <p:txBody>
          <a:bodyPr/>
          <a:lstStyle/>
          <a:p>
            <a:r>
              <a:rPr kumimoji="1" lang="zh-CN" altLang="en-US" dirty="0">
                <a:latin typeface="KaiTi" charset="-122"/>
                <a:ea typeface="KaiTi" charset="-122"/>
                <a:cs typeface="KaiTi" charset="-122"/>
              </a:rPr>
              <a:t>九、华文教材使用的要求和</a:t>
            </a:r>
            <a:r>
              <a:rPr kumimoji="1" lang="zh-CN" altLang="en-US" dirty="0" smtClean="0">
                <a:latin typeface="KaiTi" charset="-122"/>
                <a:ea typeface="KaiTi" charset="-122"/>
                <a:cs typeface="KaiTi" charset="-122"/>
              </a:rPr>
              <a:t>方法</a:t>
            </a:r>
            <a:endParaRPr kumimoji="1" lang="zh-CN" altLang="en-US" dirty="0">
              <a:latin typeface="KaiTi" charset="-122"/>
              <a:ea typeface="KaiTi" charset="-122"/>
              <a:cs typeface="KaiTi" charset="-122"/>
            </a:endParaRPr>
          </a:p>
        </p:txBody>
      </p:sp>
      <p:sp>
        <p:nvSpPr>
          <p:cNvPr id="3" name="内容占位符 2"/>
          <p:cNvSpPr>
            <a:spLocks noGrp="1"/>
          </p:cNvSpPr>
          <p:nvPr>
            <p:ph idx="1"/>
          </p:nvPr>
        </p:nvSpPr>
        <p:spPr>
          <a:xfrm>
            <a:off x="1069848" y="1609344"/>
            <a:ext cx="10058400" cy="5580345"/>
          </a:xfrm>
        </p:spPr>
        <p:txBody>
          <a:bodyPr>
            <a:normAutofit/>
          </a:bodyPr>
          <a:lstStyle/>
          <a:p>
            <a:pPr>
              <a:buFont typeface="Wingdings" charset="2"/>
              <a:buChar char="l"/>
            </a:pPr>
            <a:r>
              <a:rPr kumimoji="1" lang="zh-CN" altLang="en-US" sz="2800" dirty="0" smtClean="0">
                <a:latin typeface="KaiTi" charset="-122"/>
                <a:ea typeface="KaiTi" charset="-122"/>
                <a:cs typeface="KaiTi" charset="-122"/>
              </a:rPr>
              <a:t>华文教材的使用要求：</a:t>
            </a:r>
            <a:endParaRPr kumimoji="1" lang="en-US" altLang="zh-CN" sz="2800" dirty="0" smtClean="0">
              <a:latin typeface="KaiTi" charset="-122"/>
              <a:ea typeface="KaiTi" charset="-122"/>
              <a:cs typeface="KaiTi" charset="-122"/>
            </a:endParaRPr>
          </a:p>
          <a:p>
            <a:pPr marL="0" indent="0">
              <a:buNone/>
            </a:pPr>
            <a:r>
              <a:rPr kumimoji="1" lang="en-US" altLang="zh-CN" sz="2800" dirty="0" smtClean="0">
                <a:latin typeface="KaiTi" charset="-122"/>
                <a:ea typeface="KaiTi" charset="-122"/>
                <a:cs typeface="KaiTi" charset="-122"/>
              </a:rPr>
              <a:t>1.</a:t>
            </a:r>
            <a:r>
              <a:rPr kumimoji="1" lang="zh-CN" altLang="en-US" sz="2800" dirty="0" smtClean="0">
                <a:latin typeface="KaiTi" charset="-122"/>
                <a:ea typeface="KaiTi" charset="-122"/>
                <a:cs typeface="KaiTi" charset="-122"/>
              </a:rPr>
              <a:t>创造性地解读和使用教材</a:t>
            </a:r>
            <a:endParaRPr kumimoji="1" lang="en-US" altLang="zh-CN" sz="2800" dirty="0" smtClean="0">
              <a:latin typeface="KaiTi" charset="-122"/>
              <a:ea typeface="KaiTi" charset="-122"/>
              <a:cs typeface="KaiTi" charset="-122"/>
            </a:endParaRPr>
          </a:p>
          <a:p>
            <a:pPr marL="0" indent="0">
              <a:buNone/>
            </a:pPr>
            <a:r>
              <a:rPr kumimoji="1" lang="en-US" altLang="zh-CN" sz="2800" dirty="0" smtClean="0">
                <a:latin typeface="KaiTi" charset="-122"/>
                <a:ea typeface="KaiTi" charset="-122"/>
                <a:cs typeface="KaiTi" charset="-122"/>
              </a:rPr>
              <a:t>2.</a:t>
            </a:r>
            <a:r>
              <a:rPr kumimoji="1" lang="zh-CN" altLang="en-US" sz="2800" dirty="0" smtClean="0">
                <a:latin typeface="KaiTi" charset="-122"/>
                <a:ea typeface="KaiTi" charset="-122"/>
                <a:cs typeface="KaiTi" charset="-122"/>
              </a:rPr>
              <a:t>合理的取舍或补充教材内容</a:t>
            </a:r>
            <a:endParaRPr kumimoji="1" lang="en-US" altLang="zh-CN" sz="2800" dirty="0" smtClean="0">
              <a:latin typeface="KaiTi" charset="-122"/>
              <a:ea typeface="KaiTi" charset="-122"/>
              <a:cs typeface="KaiTi" charset="-122"/>
            </a:endParaRPr>
          </a:p>
          <a:p>
            <a:pPr marL="0" indent="0">
              <a:buNone/>
            </a:pPr>
            <a:r>
              <a:rPr kumimoji="1" lang="en-US" altLang="zh-CN" sz="2800" dirty="0" smtClean="0">
                <a:latin typeface="KaiTi" charset="-122"/>
                <a:ea typeface="KaiTi" charset="-122"/>
                <a:cs typeface="KaiTi" charset="-122"/>
              </a:rPr>
              <a:t>3.</a:t>
            </a:r>
            <a:r>
              <a:rPr kumimoji="1" lang="zh-CN" altLang="en-US" sz="2800" dirty="0" smtClean="0">
                <a:latin typeface="KaiTi" charset="-122"/>
                <a:ea typeface="KaiTi" charset="-122"/>
                <a:cs typeface="KaiTi" charset="-122"/>
              </a:rPr>
              <a:t>精心组织安排教材内容</a:t>
            </a:r>
            <a:endParaRPr kumimoji="1" lang="en-US" altLang="zh-CN" sz="2800" dirty="0" smtClean="0">
              <a:latin typeface="KaiTi" charset="-122"/>
              <a:ea typeface="KaiTi" charset="-122"/>
              <a:cs typeface="KaiTi" charset="-122"/>
            </a:endParaRPr>
          </a:p>
          <a:p>
            <a:pPr marL="0" indent="0">
              <a:buNone/>
            </a:pPr>
            <a:endParaRPr kumimoji="1" lang="en-US" altLang="zh-CN" dirty="0" smtClean="0">
              <a:latin typeface="KaiTi" charset="-122"/>
              <a:ea typeface="KaiTi" charset="-122"/>
              <a:cs typeface="KaiTi" charset="-122"/>
            </a:endParaRPr>
          </a:p>
          <a:p>
            <a:pPr>
              <a:buFont typeface="Wingdings" charset="2"/>
              <a:buChar char="l"/>
            </a:pPr>
            <a:r>
              <a:rPr kumimoji="1" lang="zh-CN" altLang="en-US" sz="2800" dirty="0" smtClean="0">
                <a:latin typeface="KaiTi" charset="-122"/>
                <a:ea typeface="KaiTi" charset="-122"/>
                <a:cs typeface="KaiTi" charset="-122"/>
              </a:rPr>
              <a:t>华文教材的使用方法：</a:t>
            </a:r>
            <a:endParaRPr kumimoji="1" lang="en-US" altLang="zh-CN" sz="2800" dirty="0" smtClean="0">
              <a:latin typeface="KaiTi" charset="-122"/>
              <a:ea typeface="KaiTi" charset="-122"/>
              <a:cs typeface="KaiTi" charset="-122"/>
            </a:endParaRPr>
          </a:p>
          <a:p>
            <a:pPr marL="0" indent="0">
              <a:buNone/>
            </a:pPr>
            <a:r>
              <a:rPr kumimoji="1" lang="en-US" altLang="zh-CN" sz="2800" dirty="0" smtClean="0">
                <a:latin typeface="KaiTi" charset="-122"/>
                <a:ea typeface="KaiTi" charset="-122"/>
                <a:cs typeface="KaiTi" charset="-122"/>
              </a:rPr>
              <a:t>1.</a:t>
            </a:r>
            <a:r>
              <a:rPr kumimoji="1" lang="zh-CN" altLang="en-US" sz="2800" dirty="0" smtClean="0">
                <a:latin typeface="KaiTi" charset="-122"/>
                <a:ea typeface="KaiTi" charset="-122"/>
                <a:cs typeface="KaiTi" charset="-122"/>
              </a:rPr>
              <a:t>全面钻研教材的方法：从编者的角度去钻研</a:t>
            </a:r>
            <a:r>
              <a:rPr kumimoji="1" lang="zh-CN" altLang="en-US" sz="2800" dirty="0">
                <a:latin typeface="KaiTi" charset="-122"/>
                <a:ea typeface="KaiTi" charset="-122"/>
                <a:cs typeface="KaiTi" charset="-122"/>
              </a:rPr>
              <a:t>；</a:t>
            </a:r>
            <a:r>
              <a:rPr kumimoji="1" lang="zh-CN" altLang="en-US" sz="2800" dirty="0" smtClean="0">
                <a:latin typeface="KaiTi" charset="-122"/>
                <a:ea typeface="KaiTi" charset="-122"/>
                <a:cs typeface="KaiTi" charset="-122"/>
              </a:rPr>
              <a:t>从学生的角度去钻研</a:t>
            </a:r>
            <a:r>
              <a:rPr kumimoji="1" lang="zh-CN" altLang="en-US" sz="2800" dirty="0">
                <a:latin typeface="KaiTi" charset="-122"/>
                <a:ea typeface="KaiTi" charset="-122"/>
                <a:cs typeface="KaiTi" charset="-122"/>
              </a:rPr>
              <a:t>；</a:t>
            </a:r>
            <a:r>
              <a:rPr kumimoji="1" lang="zh-CN" altLang="en-US" sz="2800" dirty="0" smtClean="0">
                <a:latin typeface="KaiTi" charset="-122"/>
                <a:ea typeface="KaiTi" charset="-122"/>
                <a:cs typeface="KaiTi" charset="-122"/>
              </a:rPr>
              <a:t>从教师的角度去钻研</a:t>
            </a:r>
            <a:endParaRPr kumimoji="1" lang="en-US" altLang="zh-CN" sz="2800" dirty="0" smtClean="0">
              <a:latin typeface="KaiTi" charset="-122"/>
              <a:ea typeface="KaiTi" charset="-122"/>
              <a:cs typeface="KaiTi" charset="-122"/>
            </a:endParaRPr>
          </a:p>
          <a:p>
            <a:pPr marL="0" indent="0">
              <a:buNone/>
            </a:pPr>
            <a:r>
              <a:rPr kumimoji="1" lang="en-US" altLang="zh-CN" sz="2800" dirty="0" smtClean="0">
                <a:latin typeface="KaiTi" charset="-122"/>
                <a:ea typeface="KaiTi" charset="-122"/>
                <a:cs typeface="KaiTi" charset="-122"/>
              </a:rPr>
              <a:t>2.</a:t>
            </a:r>
            <a:r>
              <a:rPr kumimoji="1" lang="zh-CN" altLang="en-US" sz="2800" dirty="0" smtClean="0">
                <a:latin typeface="KaiTi" charset="-122"/>
                <a:ea typeface="KaiTi" charset="-122"/>
                <a:cs typeface="KaiTi" charset="-122"/>
              </a:rPr>
              <a:t>一篇课文的研究方法：概览通读，整体感知；深入钻研，全面把握；整理加工，提炼组合</a:t>
            </a:r>
            <a:endParaRPr kumimoji="1" lang="en-US" altLang="zh-CN" sz="2800" dirty="0" smtClean="0">
              <a:latin typeface="KaiTi" charset="-122"/>
              <a:ea typeface="KaiTi" charset="-122"/>
              <a:cs typeface="KaiTi" charset="-122"/>
            </a:endParaRPr>
          </a:p>
        </p:txBody>
      </p:sp>
    </p:spTree>
    <p:extLst>
      <p:ext uri="{BB962C8B-B14F-4D97-AF65-F5344CB8AC3E}">
        <p14:creationId xmlns:p14="http://schemas.microsoft.com/office/powerpoint/2010/main" xmlns="" val="1159918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5677" y="0"/>
            <a:ext cx="10802571" cy="1609344"/>
          </a:xfrm>
        </p:spPr>
        <p:txBody>
          <a:bodyPr/>
          <a:lstStyle/>
          <a:p>
            <a:r>
              <a:rPr kumimoji="1" lang="zh-CN" altLang="en-US" dirty="0" smtClean="0">
                <a:latin typeface="KaiTi" charset="-122"/>
                <a:ea typeface="KaiTi" charset="-122"/>
                <a:cs typeface="KaiTi" charset="-122"/>
              </a:rPr>
              <a:t>十</a:t>
            </a:r>
            <a:r>
              <a:rPr kumimoji="1" lang="zh-CN" altLang="en-US" dirty="0">
                <a:latin typeface="KaiTi" charset="-122"/>
                <a:ea typeface="KaiTi" charset="-122"/>
                <a:cs typeface="KaiTi" charset="-122"/>
              </a:rPr>
              <a:t>、</a:t>
            </a:r>
            <a:r>
              <a:rPr kumimoji="1" lang="zh-CN" altLang="en-US" dirty="0" smtClean="0">
                <a:latin typeface="KaiTi" charset="-122"/>
                <a:ea typeface="KaiTi" charset="-122"/>
                <a:cs typeface="KaiTi" charset="-122"/>
              </a:rPr>
              <a:t>华文</a:t>
            </a:r>
            <a:r>
              <a:rPr kumimoji="1" lang="zh-CN" altLang="en-US" dirty="0">
                <a:latin typeface="KaiTi" charset="-122"/>
                <a:ea typeface="KaiTi" charset="-122"/>
                <a:cs typeface="KaiTi" charset="-122"/>
              </a:rPr>
              <a:t>教材的</a:t>
            </a:r>
            <a:r>
              <a:rPr kumimoji="1" lang="zh-CN" altLang="en-US" dirty="0" smtClean="0">
                <a:latin typeface="KaiTi" charset="-122"/>
                <a:ea typeface="KaiTi" charset="-122"/>
                <a:cs typeface="KaiTi" charset="-122"/>
              </a:rPr>
              <a:t>评估</a:t>
            </a:r>
            <a:endParaRPr kumimoji="1" lang="zh-CN" altLang="en-US" dirty="0">
              <a:latin typeface="KaiTi" charset="-122"/>
              <a:ea typeface="KaiTi" charset="-122"/>
              <a:cs typeface="KaiTi" charset="-122"/>
            </a:endParaRPr>
          </a:p>
        </p:txBody>
      </p:sp>
      <p:sp>
        <p:nvSpPr>
          <p:cNvPr id="3" name="内容占位符 2"/>
          <p:cNvSpPr>
            <a:spLocks noGrp="1"/>
          </p:cNvSpPr>
          <p:nvPr>
            <p:ph idx="1"/>
          </p:nvPr>
        </p:nvSpPr>
        <p:spPr>
          <a:xfrm>
            <a:off x="1069848" y="1878904"/>
            <a:ext cx="10058400" cy="5580345"/>
          </a:xfrm>
        </p:spPr>
        <p:txBody>
          <a:bodyPr>
            <a:normAutofit/>
          </a:bodyPr>
          <a:lstStyle/>
          <a:p>
            <a:r>
              <a:rPr kumimoji="1" lang="zh-CN" altLang="en-US" sz="3600" dirty="0" smtClean="0">
                <a:latin typeface="KaiTi" charset="-122"/>
                <a:ea typeface="KaiTi" charset="-122"/>
                <a:cs typeface="KaiTi" charset="-122"/>
              </a:rPr>
              <a:t>教材和理论的关系</a:t>
            </a:r>
            <a:endParaRPr kumimoji="1" lang="en-US" altLang="zh-CN" sz="3600" dirty="0" smtClean="0">
              <a:latin typeface="KaiTi" charset="-122"/>
              <a:ea typeface="KaiTi" charset="-122"/>
              <a:cs typeface="KaiTi" charset="-122"/>
            </a:endParaRPr>
          </a:p>
          <a:p>
            <a:r>
              <a:rPr kumimoji="1" lang="zh-CN" altLang="en-US" sz="3600" dirty="0" smtClean="0">
                <a:latin typeface="KaiTi" charset="-122"/>
                <a:ea typeface="KaiTi" charset="-122"/>
                <a:cs typeface="KaiTi" charset="-122"/>
              </a:rPr>
              <a:t>教材与教材大纲的关系</a:t>
            </a:r>
            <a:endParaRPr kumimoji="1" lang="en-US" altLang="zh-CN" sz="3600" dirty="0" smtClean="0">
              <a:latin typeface="KaiTi" charset="-122"/>
              <a:ea typeface="KaiTi" charset="-122"/>
              <a:cs typeface="KaiTi" charset="-122"/>
            </a:endParaRPr>
          </a:p>
          <a:p>
            <a:r>
              <a:rPr kumimoji="1" lang="zh-CN" altLang="en-US" sz="3600" dirty="0" smtClean="0">
                <a:latin typeface="KaiTi" charset="-122"/>
                <a:ea typeface="KaiTi" charset="-122"/>
                <a:cs typeface="KaiTi" charset="-122"/>
              </a:rPr>
              <a:t>教材与学习者的关系</a:t>
            </a:r>
            <a:endParaRPr kumimoji="1" lang="en-US" altLang="zh-CN" sz="3600" dirty="0" smtClean="0">
              <a:latin typeface="KaiTi" charset="-122"/>
              <a:ea typeface="KaiTi" charset="-122"/>
              <a:cs typeface="KaiTi" charset="-122"/>
            </a:endParaRPr>
          </a:p>
          <a:p>
            <a:r>
              <a:rPr kumimoji="1" lang="zh-CN" altLang="en-US" sz="3600" dirty="0" smtClean="0">
                <a:latin typeface="KaiTi" charset="-122"/>
                <a:ea typeface="KaiTi" charset="-122"/>
                <a:cs typeface="KaiTi" charset="-122"/>
              </a:rPr>
              <a:t>教材的选材问题</a:t>
            </a:r>
            <a:endParaRPr kumimoji="1" lang="en-US" altLang="zh-CN" sz="3600" dirty="0" smtClean="0">
              <a:latin typeface="KaiTi" charset="-122"/>
              <a:ea typeface="KaiTi" charset="-122"/>
              <a:cs typeface="KaiTi" charset="-122"/>
            </a:endParaRPr>
          </a:p>
          <a:p>
            <a:r>
              <a:rPr kumimoji="1" lang="zh-CN" altLang="en-US" sz="3600" dirty="0" smtClean="0">
                <a:latin typeface="KaiTi" charset="-122"/>
                <a:ea typeface="KaiTi" charset="-122"/>
                <a:cs typeface="KaiTi" charset="-122"/>
              </a:rPr>
              <a:t>教材练习的设计</a:t>
            </a:r>
            <a:endParaRPr kumimoji="1" lang="en-US" altLang="zh-CN" sz="3600" dirty="0" smtClean="0">
              <a:latin typeface="KaiTi" charset="-122"/>
              <a:ea typeface="KaiTi" charset="-122"/>
              <a:cs typeface="KaiTi" charset="-122"/>
            </a:endParaRPr>
          </a:p>
          <a:p>
            <a:r>
              <a:rPr kumimoji="1" lang="zh-CN" altLang="en-US" sz="3600" dirty="0" smtClean="0">
                <a:latin typeface="KaiTi" charset="-122"/>
                <a:ea typeface="KaiTi" charset="-122"/>
                <a:cs typeface="KaiTi" charset="-122"/>
              </a:rPr>
              <a:t>配套教材</a:t>
            </a:r>
            <a:endParaRPr kumimoji="1" lang="en-US" altLang="zh-CN" sz="3600" dirty="0" smtClean="0">
              <a:latin typeface="KaiTi" charset="-122"/>
              <a:ea typeface="KaiTi" charset="-122"/>
              <a:cs typeface="KaiTi" charset="-122"/>
            </a:endParaRPr>
          </a:p>
        </p:txBody>
      </p:sp>
    </p:spTree>
    <p:extLst>
      <p:ext uri="{BB962C8B-B14F-4D97-AF65-F5344CB8AC3E}">
        <p14:creationId xmlns:p14="http://schemas.microsoft.com/office/powerpoint/2010/main" xmlns="" val="1046036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4" name="内容占位符 3"/>
          <p:cNvPicPr>
            <a:picLocks noGrp="1" noChangeAspect="1"/>
          </p:cNvPicPr>
          <p:nvPr>
            <p:ph idx="1"/>
          </p:nvPr>
        </p:nvPicPr>
        <p:blipFill>
          <a:blip r:embed="rId2" cstate="email">
            <a:extLst>
              <a:ext uri="{28A0092B-C50C-407E-A947-70E740481C1C}">
                <a14:useLocalDpi xmlns:a14="http://schemas.microsoft.com/office/drawing/2010/main" xmlns=""/>
              </a:ext>
            </a:extLst>
          </a:blip>
          <a:stretch>
            <a:fillRect/>
          </a:stretch>
        </p:blipFill>
        <p:spPr>
          <a:xfrm>
            <a:off x="0" y="0"/>
            <a:ext cx="11356223" cy="6375748"/>
          </a:xfrm>
        </p:spPr>
      </p:pic>
    </p:spTree>
    <p:extLst>
      <p:ext uri="{BB962C8B-B14F-4D97-AF65-F5344CB8AC3E}">
        <p14:creationId xmlns:p14="http://schemas.microsoft.com/office/powerpoint/2010/main" xmlns="" val="1817436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4" name="内容占位符 3"/>
          <p:cNvPicPr>
            <a:picLocks noGrp="1" noChangeAspect="1"/>
          </p:cNvPicPr>
          <p:nvPr>
            <p:ph idx="1"/>
          </p:nvPr>
        </p:nvPicPr>
        <p:blipFill>
          <a:blip r:embed="rId2" cstate="email">
            <a:extLst>
              <a:ext uri="{28A0092B-C50C-407E-A947-70E740481C1C}">
                <a14:useLocalDpi xmlns:a14="http://schemas.microsoft.com/office/drawing/2010/main" xmlns=""/>
              </a:ext>
            </a:extLst>
          </a:blip>
          <a:stretch>
            <a:fillRect/>
          </a:stretch>
        </p:blipFill>
        <p:spPr>
          <a:xfrm>
            <a:off x="0" y="0"/>
            <a:ext cx="11400845" cy="6400800"/>
          </a:xfrm>
        </p:spPr>
      </p:pic>
    </p:spTree>
    <p:extLst>
      <p:ext uri="{BB962C8B-B14F-4D97-AF65-F5344CB8AC3E}">
        <p14:creationId xmlns:p14="http://schemas.microsoft.com/office/powerpoint/2010/main" xmlns="" val="1538305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4" name="内容占位符 3"/>
          <p:cNvPicPr>
            <a:picLocks noGrp="1" noChangeAspect="1"/>
          </p:cNvPicPr>
          <p:nvPr>
            <p:ph idx="1"/>
          </p:nvPr>
        </p:nvPicPr>
        <p:blipFill>
          <a:blip r:embed="rId2" cstate="email">
            <a:extLst>
              <a:ext uri="{28A0092B-C50C-407E-A947-70E740481C1C}">
                <a14:useLocalDpi xmlns:a14="http://schemas.microsoft.com/office/drawing/2010/main" xmlns=""/>
              </a:ext>
            </a:extLst>
          </a:blip>
          <a:stretch>
            <a:fillRect/>
          </a:stretch>
        </p:blipFill>
        <p:spPr>
          <a:xfrm>
            <a:off x="-1" y="0"/>
            <a:ext cx="11333913" cy="6363222"/>
          </a:xfrm>
        </p:spPr>
      </p:pic>
    </p:spTree>
    <p:extLst>
      <p:ext uri="{BB962C8B-B14F-4D97-AF65-F5344CB8AC3E}">
        <p14:creationId xmlns:p14="http://schemas.microsoft.com/office/powerpoint/2010/main" xmlns="" val="2122502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4" name="内容占位符 3"/>
          <p:cNvPicPr>
            <a:picLocks noGrp="1" noChangeAspect="1"/>
          </p:cNvPicPr>
          <p:nvPr>
            <p:ph idx="1"/>
          </p:nvPr>
        </p:nvPicPr>
        <p:blipFill>
          <a:blip r:embed="rId2" cstate="email">
            <a:extLst>
              <a:ext uri="{28A0092B-C50C-407E-A947-70E740481C1C}">
                <a14:useLocalDpi xmlns:a14="http://schemas.microsoft.com/office/drawing/2010/main" xmlns=""/>
              </a:ext>
            </a:extLst>
          </a:blip>
          <a:stretch>
            <a:fillRect/>
          </a:stretch>
        </p:blipFill>
        <p:spPr>
          <a:xfrm>
            <a:off x="0" y="-1"/>
            <a:ext cx="11378536" cy="6388275"/>
          </a:xfrm>
        </p:spPr>
      </p:pic>
    </p:spTree>
    <p:extLst>
      <p:ext uri="{BB962C8B-B14F-4D97-AF65-F5344CB8AC3E}">
        <p14:creationId xmlns:p14="http://schemas.microsoft.com/office/powerpoint/2010/main" xmlns="" val="762281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4" name="内容占位符 3"/>
          <p:cNvPicPr>
            <a:picLocks noGrp="1" noChangeAspect="1"/>
          </p:cNvPicPr>
          <p:nvPr>
            <p:ph idx="1"/>
          </p:nvPr>
        </p:nvPicPr>
        <p:blipFill>
          <a:blip r:embed="rId2" cstate="email">
            <a:extLst>
              <a:ext uri="{28A0092B-C50C-407E-A947-70E740481C1C}">
                <a14:useLocalDpi xmlns:a14="http://schemas.microsoft.com/office/drawing/2010/main" xmlns=""/>
              </a:ext>
            </a:extLst>
          </a:blip>
          <a:stretch>
            <a:fillRect/>
          </a:stretch>
        </p:blipFill>
        <p:spPr>
          <a:xfrm>
            <a:off x="0" y="-1"/>
            <a:ext cx="11361107" cy="6378490"/>
          </a:xfrm>
        </p:spPr>
      </p:pic>
    </p:spTree>
    <p:extLst>
      <p:ext uri="{BB962C8B-B14F-4D97-AF65-F5344CB8AC3E}">
        <p14:creationId xmlns:p14="http://schemas.microsoft.com/office/powerpoint/2010/main" xmlns="" val="294336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4" name="内容占位符 3"/>
          <p:cNvPicPr>
            <a:picLocks noGrp="1" noChangeAspect="1"/>
          </p:cNvPicPr>
          <p:nvPr>
            <p:ph idx="1"/>
          </p:nvPr>
        </p:nvPicPr>
        <p:blipFill>
          <a:blip r:embed="rId2" cstate="email">
            <a:extLst>
              <a:ext uri="{28A0092B-C50C-407E-A947-70E740481C1C}">
                <a14:useLocalDpi xmlns:a14="http://schemas.microsoft.com/office/drawing/2010/main" xmlns=""/>
              </a:ext>
            </a:extLst>
          </a:blip>
          <a:stretch>
            <a:fillRect/>
          </a:stretch>
        </p:blipFill>
        <p:spPr>
          <a:xfrm>
            <a:off x="0" y="-1"/>
            <a:ext cx="11361107" cy="6378490"/>
          </a:xfrm>
        </p:spPr>
      </p:pic>
    </p:spTree>
    <p:extLst>
      <p:ext uri="{BB962C8B-B14F-4D97-AF65-F5344CB8AC3E}">
        <p14:creationId xmlns:p14="http://schemas.microsoft.com/office/powerpoint/2010/main" xmlns="" val="490822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4" name="内容占位符 3"/>
          <p:cNvPicPr>
            <a:picLocks noGrp="1" noChangeAspect="1"/>
          </p:cNvPicPr>
          <p:nvPr>
            <p:ph idx="1"/>
          </p:nvPr>
        </p:nvPicPr>
        <p:blipFill>
          <a:blip r:embed="rId2" cstate="email">
            <a:extLst>
              <a:ext uri="{28A0092B-C50C-407E-A947-70E740481C1C}">
                <a14:useLocalDpi xmlns:a14="http://schemas.microsoft.com/office/drawing/2010/main" xmlns=""/>
              </a:ext>
            </a:extLst>
          </a:blip>
          <a:stretch>
            <a:fillRect/>
          </a:stretch>
        </p:blipFill>
        <p:spPr>
          <a:xfrm>
            <a:off x="0" y="-1"/>
            <a:ext cx="11400847" cy="6400801"/>
          </a:xfrm>
        </p:spPr>
      </p:pic>
    </p:spTree>
    <p:extLst>
      <p:ext uri="{BB962C8B-B14F-4D97-AF65-F5344CB8AC3E}">
        <p14:creationId xmlns:p14="http://schemas.microsoft.com/office/powerpoint/2010/main" xmlns="" val="1742965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5677" y="0"/>
            <a:ext cx="10802571" cy="1609344"/>
          </a:xfrm>
        </p:spPr>
        <p:txBody>
          <a:bodyPr/>
          <a:lstStyle/>
          <a:p>
            <a:r>
              <a:rPr kumimoji="1" lang="zh-CN" altLang="en-US" dirty="0" smtClean="0">
                <a:latin typeface="KaiTi" charset="-122"/>
                <a:ea typeface="KaiTi" charset="-122"/>
                <a:cs typeface="KaiTi" charset="-122"/>
              </a:rPr>
              <a:t>一、汉语教材的性质、类型及特点</a:t>
            </a:r>
            <a:endParaRPr kumimoji="1" lang="zh-CN" altLang="en-US" dirty="0">
              <a:latin typeface="KaiTi" charset="-122"/>
              <a:ea typeface="KaiTi" charset="-122"/>
              <a:cs typeface="KaiTi" charset="-122"/>
            </a:endParaRPr>
          </a:p>
        </p:txBody>
      </p:sp>
      <p:sp>
        <p:nvSpPr>
          <p:cNvPr id="3" name="内容占位符 2"/>
          <p:cNvSpPr>
            <a:spLocks noGrp="1"/>
          </p:cNvSpPr>
          <p:nvPr>
            <p:ph idx="1"/>
          </p:nvPr>
        </p:nvSpPr>
        <p:spPr>
          <a:xfrm>
            <a:off x="1069848" y="1515649"/>
            <a:ext cx="10058400" cy="5342351"/>
          </a:xfrm>
        </p:spPr>
        <p:txBody>
          <a:bodyPr>
            <a:normAutofit/>
          </a:bodyPr>
          <a:lstStyle/>
          <a:p>
            <a:pPr marL="0" indent="0">
              <a:buNone/>
            </a:pPr>
            <a:r>
              <a:rPr kumimoji="1" lang="zh-CN" altLang="en-US" sz="4400" dirty="0">
                <a:latin typeface="KaiTi" charset="-122"/>
                <a:ea typeface="KaiTi" charset="-122"/>
                <a:cs typeface="KaiTi" charset="-122"/>
              </a:rPr>
              <a:t>（二）华文教材的性质</a:t>
            </a:r>
            <a:endParaRPr kumimoji="1" lang="en-US" altLang="zh-CN" sz="4400" dirty="0">
              <a:latin typeface="KaiTi" charset="-122"/>
              <a:ea typeface="KaiTi" charset="-122"/>
              <a:cs typeface="KaiTi" charset="-122"/>
            </a:endParaRPr>
          </a:p>
          <a:p>
            <a:pPr marL="0" indent="0">
              <a:buNone/>
            </a:pPr>
            <a:r>
              <a:rPr kumimoji="1" lang="en-US" altLang="zh-CN" sz="4400" dirty="0">
                <a:latin typeface="KaiTi" charset="-122"/>
                <a:ea typeface="KaiTi" charset="-122"/>
                <a:cs typeface="KaiTi" charset="-122"/>
              </a:rPr>
              <a:t>1.</a:t>
            </a:r>
            <a:r>
              <a:rPr kumimoji="1" lang="zh-CN" altLang="en-US" sz="4400" dirty="0">
                <a:latin typeface="KaiTi" charset="-122"/>
                <a:ea typeface="KaiTi" charset="-122"/>
                <a:cs typeface="KaiTi" charset="-122"/>
              </a:rPr>
              <a:t>第一语文</a:t>
            </a:r>
            <a:r>
              <a:rPr kumimoji="1" lang="zh-CN" altLang="en-US" sz="4400" dirty="0" smtClean="0">
                <a:latin typeface="KaiTi" charset="-122"/>
                <a:ea typeface="KaiTi" charset="-122"/>
                <a:cs typeface="KaiTi" charset="-122"/>
              </a:rPr>
              <a:t>教材：</a:t>
            </a:r>
            <a:r>
              <a:rPr kumimoji="1" lang="zh-CN" altLang="en-US" sz="2400" dirty="0" smtClean="0">
                <a:latin typeface="KaiTi" charset="-122"/>
                <a:ea typeface="KaiTi" charset="-122"/>
                <a:cs typeface="KaiTi" charset="-122"/>
                <a:sym typeface="Wingdings"/>
              </a:rPr>
              <a:t>（偏向母语）</a:t>
            </a:r>
            <a:endParaRPr kumimoji="1" lang="en-US" altLang="zh-CN" sz="2400" dirty="0">
              <a:latin typeface="KaiTi" charset="-122"/>
              <a:ea typeface="KaiTi" charset="-122"/>
              <a:cs typeface="KaiTi" charset="-122"/>
            </a:endParaRPr>
          </a:p>
          <a:p>
            <a:pPr marL="0" indent="0">
              <a:buNone/>
            </a:pPr>
            <a:r>
              <a:rPr kumimoji="1" lang="en-US" altLang="zh-CN" sz="4400" dirty="0">
                <a:latin typeface="KaiTi" charset="-122"/>
                <a:ea typeface="KaiTi" charset="-122"/>
                <a:cs typeface="KaiTi" charset="-122"/>
              </a:rPr>
              <a:t>2.</a:t>
            </a:r>
            <a:r>
              <a:rPr kumimoji="1" lang="zh-CN" altLang="en-US" sz="4400" dirty="0">
                <a:latin typeface="KaiTi" charset="-122"/>
                <a:ea typeface="KaiTi" charset="-122"/>
                <a:cs typeface="KaiTi" charset="-122"/>
              </a:rPr>
              <a:t>第二</a:t>
            </a:r>
            <a:r>
              <a:rPr kumimoji="1" lang="zh-CN" altLang="en-US" sz="4400" dirty="0" smtClean="0">
                <a:latin typeface="KaiTi" charset="-122"/>
                <a:ea typeface="KaiTi" charset="-122"/>
                <a:cs typeface="KaiTi" charset="-122"/>
              </a:rPr>
              <a:t>语文教材</a:t>
            </a:r>
            <a:r>
              <a:rPr kumimoji="1" lang="zh-CN" altLang="en-US" sz="4400" dirty="0" smtClean="0">
                <a:latin typeface="KaiTi" charset="-122"/>
                <a:ea typeface="KaiTi" charset="-122"/>
                <a:cs typeface="KaiTi" charset="-122"/>
                <a:sym typeface="Wingdings"/>
              </a:rPr>
              <a:t>：</a:t>
            </a:r>
            <a:r>
              <a:rPr kumimoji="1" lang="zh-CN" altLang="en-US" sz="2400" dirty="0" smtClean="0">
                <a:latin typeface="KaiTi" charset="-122"/>
                <a:ea typeface="KaiTi" charset="-122"/>
                <a:cs typeface="KaiTi" charset="-122"/>
                <a:sym typeface="Wingdings"/>
              </a:rPr>
              <a:t>（偏向第二语言）</a:t>
            </a:r>
            <a:endParaRPr kumimoji="1" lang="en-US" altLang="zh-CN" sz="4400" dirty="0">
              <a:latin typeface="KaiTi" charset="-122"/>
              <a:ea typeface="KaiTi" charset="-122"/>
              <a:cs typeface="KaiTi" charset="-122"/>
            </a:endParaRPr>
          </a:p>
          <a:p>
            <a:pPr marL="0" indent="0">
              <a:buNone/>
            </a:pPr>
            <a:r>
              <a:rPr kumimoji="1" lang="en-US" altLang="zh-CN" sz="4400" dirty="0">
                <a:latin typeface="KaiTi" charset="-122"/>
                <a:ea typeface="KaiTi" charset="-122"/>
                <a:cs typeface="KaiTi" charset="-122"/>
              </a:rPr>
              <a:t>3.</a:t>
            </a:r>
            <a:r>
              <a:rPr kumimoji="1" lang="zh-CN" altLang="en-US" sz="4400" dirty="0">
                <a:latin typeface="KaiTi" charset="-122"/>
                <a:ea typeface="KaiTi" charset="-122"/>
                <a:cs typeface="KaiTi" charset="-122"/>
              </a:rPr>
              <a:t>双语语文</a:t>
            </a:r>
            <a:r>
              <a:rPr kumimoji="1" lang="zh-CN" altLang="en-US" sz="4400" dirty="0" smtClean="0">
                <a:latin typeface="KaiTi" charset="-122"/>
                <a:ea typeface="KaiTi" charset="-122"/>
                <a:cs typeface="KaiTi" charset="-122"/>
              </a:rPr>
              <a:t>教材</a:t>
            </a:r>
            <a:r>
              <a:rPr kumimoji="1" lang="zh-CN" altLang="en-US" sz="4400" dirty="0" smtClean="0">
                <a:latin typeface="KaiTi" charset="-122"/>
                <a:ea typeface="KaiTi" charset="-122"/>
                <a:cs typeface="KaiTi" charset="-122"/>
                <a:sym typeface="Wingdings"/>
              </a:rPr>
              <a:t>：</a:t>
            </a:r>
            <a:r>
              <a:rPr kumimoji="1" lang="zh-CN" altLang="en-US" sz="2400" dirty="0" smtClean="0">
                <a:latin typeface="KaiTi" charset="-122"/>
                <a:ea typeface="KaiTi" charset="-122"/>
                <a:cs typeface="KaiTi" charset="-122"/>
                <a:sym typeface="Wingdings"/>
              </a:rPr>
              <a:t>（介于母语教学和第二语言之间）</a:t>
            </a:r>
            <a:endParaRPr kumimoji="1" lang="zh-CN" altLang="en-US" sz="2400" dirty="0">
              <a:latin typeface="KaiTi" charset="-122"/>
              <a:ea typeface="KaiTi" charset="-122"/>
              <a:cs typeface="KaiTi" charset="-122"/>
            </a:endParaRPr>
          </a:p>
        </p:txBody>
      </p:sp>
    </p:spTree>
    <p:extLst>
      <p:ext uri="{BB962C8B-B14F-4D97-AF65-F5344CB8AC3E}">
        <p14:creationId xmlns:p14="http://schemas.microsoft.com/office/powerpoint/2010/main" xmlns="" val="806298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4" name="内容占位符 3"/>
          <p:cNvPicPr>
            <a:picLocks noGrp="1" noChangeAspect="1"/>
          </p:cNvPicPr>
          <p:nvPr>
            <p:ph idx="1"/>
          </p:nvPr>
        </p:nvPicPr>
        <p:blipFill>
          <a:blip r:embed="rId2" cstate="email">
            <a:extLst>
              <a:ext uri="{28A0092B-C50C-407E-A947-70E740481C1C}">
                <a14:useLocalDpi xmlns:a14="http://schemas.microsoft.com/office/drawing/2010/main" xmlns=""/>
              </a:ext>
            </a:extLst>
          </a:blip>
          <a:stretch>
            <a:fillRect/>
          </a:stretch>
        </p:blipFill>
        <p:spPr>
          <a:xfrm>
            <a:off x="0" y="0"/>
            <a:ext cx="11378534" cy="6388274"/>
          </a:xfrm>
        </p:spPr>
      </p:pic>
    </p:spTree>
    <p:extLst>
      <p:ext uri="{BB962C8B-B14F-4D97-AF65-F5344CB8AC3E}">
        <p14:creationId xmlns:p14="http://schemas.microsoft.com/office/powerpoint/2010/main" xmlns="" val="111291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4" name="内容占位符 3"/>
          <p:cNvPicPr>
            <a:picLocks noGrp="1" noChangeAspect="1"/>
          </p:cNvPicPr>
          <p:nvPr>
            <p:ph idx="1"/>
          </p:nvPr>
        </p:nvPicPr>
        <p:blipFill>
          <a:blip r:embed="rId2" cstate="email">
            <a:extLst>
              <a:ext uri="{28A0092B-C50C-407E-A947-70E740481C1C}">
                <a14:useLocalDpi xmlns:a14="http://schemas.microsoft.com/office/drawing/2010/main" xmlns=""/>
              </a:ext>
            </a:extLst>
          </a:blip>
          <a:stretch>
            <a:fillRect/>
          </a:stretch>
        </p:blipFill>
        <p:spPr>
          <a:xfrm>
            <a:off x="0" y="-1"/>
            <a:ext cx="11386159" cy="6392555"/>
          </a:xfrm>
        </p:spPr>
      </p:pic>
    </p:spTree>
    <p:extLst>
      <p:ext uri="{BB962C8B-B14F-4D97-AF65-F5344CB8AC3E}">
        <p14:creationId xmlns:p14="http://schemas.microsoft.com/office/powerpoint/2010/main" xmlns="" val="480835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4" name="内容占位符 3"/>
          <p:cNvPicPr>
            <a:picLocks noGrp="1" noChangeAspect="1"/>
          </p:cNvPicPr>
          <p:nvPr>
            <p:ph idx="1"/>
          </p:nvPr>
        </p:nvPicPr>
        <p:blipFill>
          <a:blip r:embed="rId2" cstate="email">
            <a:extLst>
              <a:ext uri="{28A0092B-C50C-407E-A947-70E740481C1C}">
                <a14:useLocalDpi xmlns:a14="http://schemas.microsoft.com/office/drawing/2010/main" xmlns=""/>
              </a:ext>
            </a:extLst>
          </a:blip>
          <a:stretch>
            <a:fillRect/>
          </a:stretch>
        </p:blipFill>
        <p:spPr>
          <a:xfrm>
            <a:off x="0" y="0"/>
            <a:ext cx="11356224" cy="6375748"/>
          </a:xfrm>
        </p:spPr>
      </p:pic>
    </p:spTree>
    <p:extLst>
      <p:ext uri="{BB962C8B-B14F-4D97-AF65-F5344CB8AC3E}">
        <p14:creationId xmlns:p14="http://schemas.microsoft.com/office/powerpoint/2010/main" xmlns="" val="6571246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5" name="内容占位符 4"/>
          <p:cNvPicPr>
            <a:picLocks noGrp="1" noChangeAspect="1"/>
          </p:cNvPicPr>
          <p:nvPr>
            <p:ph idx="1"/>
          </p:nvPr>
        </p:nvPicPr>
        <p:blipFill>
          <a:blip r:embed="rId2" cstate="email">
            <a:extLst>
              <a:ext uri="{28A0092B-C50C-407E-A947-70E740481C1C}">
                <a14:useLocalDpi xmlns:a14="http://schemas.microsoft.com/office/drawing/2010/main" xmlns=""/>
              </a:ext>
            </a:extLst>
          </a:blip>
          <a:stretch>
            <a:fillRect/>
          </a:stretch>
        </p:blipFill>
        <p:spPr>
          <a:xfrm>
            <a:off x="-1" y="-1"/>
            <a:ext cx="11411211" cy="6406619"/>
          </a:xfrm>
        </p:spPr>
      </p:pic>
    </p:spTree>
    <p:extLst>
      <p:ext uri="{BB962C8B-B14F-4D97-AF65-F5344CB8AC3E}">
        <p14:creationId xmlns:p14="http://schemas.microsoft.com/office/powerpoint/2010/main" xmlns="" val="1250417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069848" y="789140"/>
            <a:ext cx="10058400" cy="5383060"/>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zh-CN" altLang="en-US" sz="3200" dirty="0" smtClean="0">
                <a:latin typeface="KaiTi" charset="-122"/>
                <a:ea typeface="KaiTi" charset="-122"/>
                <a:cs typeface="KaiTi" charset="-122"/>
              </a:rPr>
              <a:t>在我们的教学中，也可以引入</a:t>
            </a:r>
            <a:r>
              <a:rPr kumimoji="1" lang="zh-CN" altLang="en-US" sz="3200" dirty="0">
                <a:latin typeface="KaiTi" charset="-122"/>
                <a:ea typeface="KaiTi" charset="-122"/>
                <a:cs typeface="KaiTi" charset="-122"/>
              </a:rPr>
              <a:t>真实语料，作为教材内容的</a:t>
            </a:r>
            <a:r>
              <a:rPr kumimoji="1" lang="zh-CN" altLang="en-US" sz="3200" dirty="0" smtClean="0">
                <a:latin typeface="KaiTi" charset="-122"/>
                <a:ea typeface="KaiTi" charset="-122"/>
                <a:cs typeface="KaiTi" charset="-122"/>
              </a:rPr>
              <a:t>补充，尤其是高年级与文化、生活相关</a:t>
            </a:r>
            <a:r>
              <a:rPr kumimoji="1" lang="zh-CN" altLang="en-US" sz="3200" smtClean="0">
                <a:latin typeface="KaiTi" charset="-122"/>
                <a:ea typeface="KaiTi" charset="-122"/>
                <a:cs typeface="KaiTi" charset="-122"/>
              </a:rPr>
              <a:t>的课文。例如</a:t>
            </a:r>
            <a:endParaRPr kumimoji="1" lang="en-US" altLang="zh-CN" sz="3200" dirty="0" smtClean="0">
              <a:latin typeface="KaiTi" charset="-122"/>
              <a:ea typeface="KaiTi" charset="-122"/>
              <a:cs typeface="KaiTi" charset="-122"/>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zh-CN" sz="3200" dirty="0">
              <a:latin typeface="KaiTi" charset="-122"/>
              <a:ea typeface="KaiTi" charset="-122"/>
              <a:cs typeface="KaiTi" charset="-122"/>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zh-CN" altLang="en-US" sz="3200" dirty="0" smtClean="0">
                <a:latin typeface="KaiTi" charset="-122"/>
                <a:ea typeface="KaiTi" charset="-122"/>
                <a:cs typeface="KaiTi" charset="-122"/>
              </a:rPr>
              <a:t>四</a:t>
            </a:r>
            <a:r>
              <a:rPr kumimoji="1" lang="zh-CN" altLang="en-US" sz="3200" dirty="0">
                <a:latin typeface="KaiTi" charset="-122"/>
                <a:ea typeface="KaiTi" charset="-122"/>
                <a:cs typeface="KaiTi" charset="-122"/>
              </a:rPr>
              <a:t>年级</a:t>
            </a:r>
            <a:r>
              <a:rPr kumimoji="1" lang="en-US" altLang="zh-CN" sz="3200" dirty="0">
                <a:latin typeface="KaiTi" charset="-122"/>
                <a:ea typeface="KaiTi" charset="-122"/>
                <a:cs typeface="KaiTi" charset="-122"/>
              </a:rPr>
              <a:t>《</a:t>
            </a:r>
            <a:r>
              <a:rPr kumimoji="1" lang="zh-CN" altLang="en-US" sz="3200" dirty="0">
                <a:latin typeface="KaiTi" charset="-122"/>
                <a:ea typeface="KaiTi" charset="-122"/>
                <a:cs typeface="KaiTi" charset="-122"/>
              </a:rPr>
              <a:t>长城的回忆</a:t>
            </a:r>
            <a:r>
              <a:rPr kumimoji="1" lang="en-US" altLang="zh-CN" sz="3200" dirty="0">
                <a:latin typeface="KaiTi" charset="-122"/>
                <a:ea typeface="KaiTi" charset="-122"/>
                <a:cs typeface="KaiTi" charset="-122"/>
              </a:rPr>
              <a:t>》</a:t>
            </a:r>
          </a:p>
          <a:p>
            <a:pPr marL="0" marR="0" lvl="0" indent="0" defTabSz="914400" eaLnBrk="1" fontAlgn="auto" latinLnBrk="0" hangingPunct="1">
              <a:lnSpc>
                <a:spcPct val="100000"/>
              </a:lnSpc>
              <a:spcBef>
                <a:spcPts val="0"/>
              </a:spcBef>
              <a:spcAft>
                <a:spcPts val="0"/>
              </a:spcAft>
              <a:buClrTx/>
              <a:buSzTx/>
              <a:buFontTx/>
              <a:buNone/>
              <a:tabLst/>
              <a:defRPr/>
            </a:pPr>
            <a:r>
              <a:rPr kumimoji="1" lang="zh-CN" altLang="en-US" sz="3200" dirty="0">
                <a:latin typeface="KaiTi" charset="-122"/>
                <a:ea typeface="KaiTi" charset="-122"/>
                <a:cs typeface="KaiTi" charset="-122"/>
              </a:rPr>
              <a:t>六年级 </a:t>
            </a:r>
            <a:r>
              <a:rPr kumimoji="1" lang="en-US" altLang="zh-CN" sz="3200" dirty="0">
                <a:latin typeface="KaiTi" charset="-122"/>
                <a:ea typeface="KaiTi" charset="-122"/>
                <a:cs typeface="KaiTi" charset="-122"/>
              </a:rPr>
              <a:t>《</a:t>
            </a:r>
            <a:r>
              <a:rPr kumimoji="1" lang="zh-CN" altLang="en-US" sz="3200" dirty="0">
                <a:latin typeface="KaiTi" charset="-122"/>
                <a:ea typeface="KaiTi" charset="-122"/>
                <a:cs typeface="KaiTi" charset="-122"/>
              </a:rPr>
              <a:t>中餐馆名字趣谈</a:t>
            </a:r>
            <a:r>
              <a:rPr kumimoji="1" lang="en-US" altLang="zh-CN" sz="3200" dirty="0">
                <a:latin typeface="KaiTi" charset="-122"/>
                <a:ea typeface="KaiTi" charset="-122"/>
                <a:cs typeface="KaiTi" charset="-122"/>
              </a:rPr>
              <a:t>》</a:t>
            </a:r>
            <a:r>
              <a:rPr kumimoji="1" lang="zh-CN" altLang="en-US" sz="3200" dirty="0">
                <a:latin typeface="KaiTi" charset="-122"/>
                <a:ea typeface="KaiTi" charset="-122"/>
                <a:cs typeface="KaiTi" charset="-122"/>
              </a:rPr>
              <a:t>、</a:t>
            </a:r>
            <a:r>
              <a:rPr kumimoji="1" lang="en-US" altLang="zh-CN" sz="3200" dirty="0">
                <a:latin typeface="KaiTi" charset="-122"/>
                <a:ea typeface="KaiTi" charset="-122"/>
                <a:cs typeface="KaiTi" charset="-122"/>
              </a:rPr>
              <a:t>《</a:t>
            </a:r>
            <a:r>
              <a:rPr kumimoji="1" lang="zh-CN" altLang="en-US" sz="3200" dirty="0">
                <a:latin typeface="KaiTi" charset="-122"/>
                <a:ea typeface="KaiTi" charset="-122"/>
                <a:cs typeface="KaiTi" charset="-122"/>
              </a:rPr>
              <a:t>做川菜</a:t>
            </a:r>
            <a:r>
              <a:rPr kumimoji="1" lang="en-US" altLang="zh-CN" sz="3200" dirty="0">
                <a:latin typeface="KaiTi" charset="-122"/>
                <a:ea typeface="KaiTi" charset="-122"/>
                <a:cs typeface="KaiTi" charset="-122"/>
              </a:rPr>
              <a:t>》</a:t>
            </a:r>
          </a:p>
          <a:p>
            <a:pPr marL="0" marR="0" lvl="0" indent="0" defTabSz="914400" eaLnBrk="1" fontAlgn="auto" latinLnBrk="0" hangingPunct="1">
              <a:lnSpc>
                <a:spcPct val="100000"/>
              </a:lnSpc>
              <a:spcBef>
                <a:spcPts val="0"/>
              </a:spcBef>
              <a:spcAft>
                <a:spcPts val="0"/>
              </a:spcAft>
              <a:buClrTx/>
              <a:buSzTx/>
              <a:buFontTx/>
              <a:buNone/>
              <a:tabLst/>
              <a:defRPr/>
            </a:pPr>
            <a:r>
              <a:rPr kumimoji="1" lang="zh-CN" altLang="en-US" sz="3200" dirty="0">
                <a:latin typeface="KaiTi" charset="-122"/>
                <a:ea typeface="KaiTi" charset="-122"/>
                <a:cs typeface="KaiTi" charset="-122"/>
              </a:rPr>
              <a:t>七年级 第</a:t>
            </a:r>
            <a:r>
              <a:rPr kumimoji="1" lang="en-US" altLang="zh-CN" sz="3200" dirty="0">
                <a:latin typeface="KaiTi" charset="-122"/>
                <a:ea typeface="KaiTi" charset="-122"/>
                <a:cs typeface="KaiTi" charset="-122"/>
              </a:rPr>
              <a:t>3</a:t>
            </a:r>
            <a:r>
              <a:rPr kumimoji="1" lang="zh-CN" altLang="en-US" sz="3200" dirty="0" smtClean="0">
                <a:latin typeface="KaiTi" charset="-122"/>
                <a:ea typeface="KaiTi" charset="-122"/>
                <a:cs typeface="KaiTi" charset="-122"/>
              </a:rPr>
              <a:t>单元</a:t>
            </a:r>
            <a:r>
              <a:rPr kumimoji="1" lang="en-US" altLang="zh-CN" sz="3200" dirty="0" smtClean="0">
                <a:latin typeface="KaiTi" charset="-122"/>
                <a:ea typeface="KaiTi" charset="-122"/>
                <a:cs typeface="KaiTi" charset="-122"/>
              </a:rPr>
              <a:t>《</a:t>
            </a:r>
            <a:r>
              <a:rPr kumimoji="1" lang="zh-CN" altLang="en-US" sz="3200" dirty="0" smtClean="0">
                <a:latin typeface="KaiTi" charset="-122"/>
                <a:ea typeface="KaiTi" charset="-122"/>
                <a:cs typeface="KaiTi" charset="-122"/>
              </a:rPr>
              <a:t>神游中国</a:t>
            </a:r>
            <a:r>
              <a:rPr kumimoji="1" lang="en-US" altLang="zh-CN" sz="3200" dirty="0" smtClean="0">
                <a:latin typeface="KaiTi" charset="-122"/>
                <a:ea typeface="KaiTi" charset="-122"/>
                <a:cs typeface="KaiTi" charset="-122"/>
              </a:rPr>
              <a:t>》</a:t>
            </a:r>
            <a:endParaRPr kumimoji="1" lang="zh-CN" altLang="en-US" sz="3200" dirty="0">
              <a:latin typeface="KaiTi" charset="-122"/>
              <a:ea typeface="KaiTi" charset="-122"/>
              <a:cs typeface="KaiTi" charset="-122"/>
            </a:endParaRPr>
          </a:p>
        </p:txBody>
      </p:sp>
    </p:spTree>
    <p:extLst>
      <p:ext uri="{BB962C8B-B14F-4D97-AF65-F5344CB8AC3E}">
        <p14:creationId xmlns:p14="http://schemas.microsoft.com/office/powerpoint/2010/main" xmlns="" val="3243207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82166" y="200416"/>
            <a:ext cx="10058400" cy="6225436"/>
          </a:xfrm>
        </p:spPr>
        <p:txBody>
          <a:bodyPr>
            <a:normAutofit fontScale="90000"/>
          </a:bodyPr>
          <a:lstStyle/>
          <a:p>
            <a:r>
              <a:rPr kumimoji="1" lang="zh-CN" altLang="en-US" dirty="0" smtClean="0"/>
              <a:t>     </a:t>
            </a:r>
            <a:r>
              <a:rPr kumimoji="1" lang="zh-CN" altLang="en-US" dirty="0" smtClean="0">
                <a:latin typeface="KaiTi" charset="-122"/>
                <a:ea typeface="KaiTi" charset="-122"/>
                <a:cs typeface="KaiTi" charset="-122"/>
              </a:rPr>
              <a:t>简言之，教材是按一般标准来编写的，在教学过程中要根据学生的实际情况来进行筛选，增加或删减教材的内容。</a:t>
            </a:r>
            <a:r>
              <a:rPr kumimoji="1" lang="en-US" altLang="zh-CN" dirty="0" smtClean="0">
                <a:latin typeface="KaiTi" charset="-122"/>
                <a:ea typeface="KaiTi" charset="-122"/>
                <a:cs typeface="KaiTi" charset="-122"/>
              </a:rPr>
              <a:t/>
            </a:r>
            <a:br>
              <a:rPr kumimoji="1" lang="en-US" altLang="zh-CN" dirty="0" smtClean="0">
                <a:latin typeface="KaiTi" charset="-122"/>
                <a:ea typeface="KaiTi" charset="-122"/>
                <a:cs typeface="KaiTi" charset="-122"/>
              </a:rPr>
            </a:br>
            <a:r>
              <a:rPr kumimoji="1" lang="zh-CN" altLang="en-US" dirty="0" smtClean="0">
                <a:latin typeface="KaiTi" charset="-122"/>
                <a:ea typeface="KaiTi" charset="-122"/>
                <a:cs typeface="KaiTi" charset="-122"/>
              </a:rPr>
              <a:t>    在选择教材的时候，要具有针对性、考虑教材的适用性，以符合学生年龄特点和认知规律为出发点；保持教材整体难度的渐进性，先易后难，以调动学生主动学习的能力。</a:t>
            </a:r>
            <a:endParaRPr kumimoji="1" lang="zh-CN" altLang="en-US" dirty="0">
              <a:latin typeface="KaiTi" charset="-122"/>
              <a:ea typeface="KaiTi" charset="-122"/>
              <a:cs typeface="KaiTi" charset="-122"/>
            </a:endParaRPr>
          </a:p>
        </p:txBody>
      </p:sp>
    </p:spTree>
    <p:extLst>
      <p:ext uri="{BB962C8B-B14F-4D97-AF65-F5344CB8AC3E}">
        <p14:creationId xmlns:p14="http://schemas.microsoft.com/office/powerpoint/2010/main" xmlns="" val="12153216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528201" y="1427967"/>
            <a:ext cx="10849606" cy="4681501"/>
          </a:xfrm>
          <a:prstGeom prst="rect">
            <a:avLst/>
          </a:prstGeom>
        </p:spPr>
      </p:pic>
      <p:sp>
        <p:nvSpPr>
          <p:cNvPr id="3" name="标题 1"/>
          <p:cNvSpPr>
            <a:spLocks noGrp="1"/>
          </p:cNvSpPr>
          <p:nvPr>
            <p:ph type="title"/>
          </p:nvPr>
        </p:nvSpPr>
        <p:spPr>
          <a:xfrm>
            <a:off x="325677" y="0"/>
            <a:ext cx="10802571" cy="1265129"/>
          </a:xfrm>
        </p:spPr>
        <p:txBody>
          <a:bodyPr/>
          <a:lstStyle/>
          <a:p>
            <a:r>
              <a:rPr kumimoji="1" lang="zh-CN" altLang="en-US" dirty="0" smtClean="0">
                <a:latin typeface="KaiTi" charset="-122"/>
                <a:ea typeface="KaiTi" charset="-122"/>
                <a:cs typeface="KaiTi" charset="-122"/>
              </a:rPr>
              <a:t>推荐一</a:t>
            </a:r>
            <a:r>
              <a:rPr kumimoji="1" lang="zh-CN" altLang="en-US" smtClean="0">
                <a:latin typeface="KaiTi" charset="-122"/>
                <a:ea typeface="KaiTi" charset="-122"/>
                <a:cs typeface="KaiTi" charset="-122"/>
              </a:rPr>
              <a:t>本教学活动资源手册</a:t>
            </a:r>
            <a:endParaRPr kumimoji="1" lang="zh-CN" altLang="en-US" dirty="0">
              <a:latin typeface="KaiTi" charset="-122"/>
              <a:ea typeface="KaiTi" charset="-122"/>
              <a:cs typeface="KaiTi" charset="-122"/>
            </a:endParaRPr>
          </a:p>
        </p:txBody>
      </p:sp>
    </p:spTree>
    <p:extLst>
      <p:ext uri="{BB962C8B-B14F-4D97-AF65-F5344CB8AC3E}">
        <p14:creationId xmlns:p14="http://schemas.microsoft.com/office/powerpoint/2010/main" xmlns="" val="437623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1051560" y="1490597"/>
            <a:ext cx="9966960" cy="29774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xmlns="" val="0"/>
                      </a:ext>
                    </a:extLst>
                  </a:blip>
                  <a:tile tx="6350" ty="-127000" sx="65000" sy="64000" flip="none" algn="tl"/>
                </a:blipFill>
                <a:latin typeface="+mj-lt"/>
                <a:ea typeface="+mj-ea"/>
                <a:cs typeface="+mj-cs"/>
              </a:defRPr>
            </a:lvl1pPr>
          </a:lstStyle>
          <a:p>
            <a:pPr algn="ctr"/>
            <a:r>
              <a:rPr kumimoji="1" lang="zh-CN" altLang="en-US" sz="8000" dirty="0" smtClean="0">
                <a:latin typeface="KaiTi" charset="-122"/>
                <a:ea typeface="KaiTi" charset="-122"/>
                <a:cs typeface="KaiTi" charset="-122"/>
              </a:rPr>
              <a:t>谢谢大家</a:t>
            </a:r>
            <a:endParaRPr kumimoji="1" lang="zh-CN" altLang="en-US" dirty="0">
              <a:latin typeface="KaiTi" charset="-122"/>
              <a:ea typeface="KaiTi" charset="-122"/>
              <a:cs typeface="KaiTi" charset="-122"/>
            </a:endParaRPr>
          </a:p>
        </p:txBody>
      </p:sp>
    </p:spTree>
    <p:extLst>
      <p:ext uri="{BB962C8B-B14F-4D97-AF65-F5344CB8AC3E}">
        <p14:creationId xmlns:p14="http://schemas.microsoft.com/office/powerpoint/2010/main" xmlns="" val="1755284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612733" y="491894"/>
            <a:ext cx="3069919" cy="3069919"/>
          </a:xfrm>
          <a:prstGeom prst="rect">
            <a:avLst/>
          </a:prstGeom>
        </p:spPr>
      </p:pic>
      <p:pic>
        <p:nvPicPr>
          <p:cNvPr id="8" name="图片 7"/>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4956555" y="2200101"/>
            <a:ext cx="2775756" cy="3616455"/>
          </a:xfrm>
          <a:prstGeom prst="rect">
            <a:avLst/>
          </a:prstGeom>
        </p:spPr>
      </p:pic>
      <p:pic>
        <p:nvPicPr>
          <p:cNvPr id="9" name="图片 8"/>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8742461" y="218625"/>
            <a:ext cx="2703282" cy="3616455"/>
          </a:xfrm>
          <a:prstGeom prst="rect">
            <a:avLst/>
          </a:prstGeom>
        </p:spPr>
      </p:pic>
      <p:sp>
        <p:nvSpPr>
          <p:cNvPr id="10" name="文本框 9"/>
          <p:cNvSpPr txBox="1"/>
          <p:nvPr/>
        </p:nvSpPr>
        <p:spPr>
          <a:xfrm>
            <a:off x="400833" y="3670126"/>
            <a:ext cx="3770334" cy="3139321"/>
          </a:xfrm>
          <a:prstGeom prst="rect">
            <a:avLst/>
          </a:prstGeom>
          <a:noFill/>
        </p:spPr>
        <p:txBody>
          <a:bodyPr wrap="square" rtlCol="0">
            <a:spAutoFit/>
          </a:bodyPr>
          <a:lstStyle/>
          <a:p>
            <a:r>
              <a:rPr lang="zh-CN" altLang="en-US" dirty="0" smtClean="0"/>
              <a:t>适用于英语</a:t>
            </a:r>
            <a:r>
              <a:rPr lang="zh-CN" altLang="en-US" dirty="0"/>
              <a:t>国家的成人学生</a:t>
            </a:r>
            <a:r>
              <a:rPr lang="zh-CN" altLang="en-US" dirty="0" smtClean="0"/>
              <a:t>，想</a:t>
            </a:r>
            <a:r>
              <a:rPr lang="zh-CN" altLang="en-US" dirty="0"/>
              <a:t>学习学生场景类的汉语，希望听说读写全面发展，而且是长期</a:t>
            </a:r>
            <a:r>
              <a:rPr lang="zh-CN" altLang="en-US" dirty="0" smtClean="0"/>
              <a:t>学习</a:t>
            </a:r>
            <a:r>
              <a:rPr lang="zh-CN" altLang="en-US" dirty="0"/>
              <a:t>。</a:t>
            </a:r>
            <a:r>
              <a:rPr lang="zh-CN" altLang="en-US" dirty="0" smtClean="0"/>
              <a:t>这</a:t>
            </a:r>
            <a:r>
              <a:rPr lang="zh-CN" altLang="en-US" dirty="0"/>
              <a:t>套教材从零基础到中级的水平都能覆盖，适合长期学习。</a:t>
            </a:r>
          </a:p>
          <a:p>
            <a:r>
              <a:rPr lang="zh-CN" altLang="en-US" dirty="0"/>
              <a:t>这套书共六册，</a:t>
            </a:r>
            <a:r>
              <a:rPr lang="en-US" altLang="zh-CN" dirty="0"/>
              <a:t>70</a:t>
            </a:r>
            <a:r>
              <a:rPr lang="zh-CN" altLang="en-US" dirty="0"/>
              <a:t>课，前四册为初级和中级以前阶段，共</a:t>
            </a:r>
            <a:r>
              <a:rPr lang="en-US" altLang="zh-CN" dirty="0"/>
              <a:t>50</a:t>
            </a:r>
            <a:r>
              <a:rPr lang="zh-CN" altLang="en-US" dirty="0"/>
              <a:t>课；后两册为中级阶段，共</a:t>
            </a:r>
            <a:r>
              <a:rPr lang="en-US" altLang="zh-CN" dirty="0"/>
              <a:t>20</a:t>
            </a:r>
            <a:r>
              <a:rPr lang="zh-CN" altLang="en-US" dirty="0"/>
              <a:t>课。这套书每一册都配有</a:t>
            </a:r>
            <a:r>
              <a:rPr lang="en-US" altLang="zh-CN" dirty="0"/>
              <a:t>《</a:t>
            </a:r>
            <a:r>
              <a:rPr lang="zh-CN" altLang="en-US" dirty="0"/>
              <a:t>教师手册</a:t>
            </a:r>
            <a:r>
              <a:rPr lang="en-US" altLang="zh-CN" dirty="0"/>
              <a:t>》</a:t>
            </a:r>
            <a:r>
              <a:rPr lang="zh-CN" altLang="en-US" dirty="0"/>
              <a:t>，前四册每册还配有</a:t>
            </a:r>
            <a:r>
              <a:rPr lang="en-US" altLang="zh-CN" dirty="0"/>
              <a:t>《</a:t>
            </a:r>
            <a:r>
              <a:rPr lang="zh-CN" altLang="en-US" dirty="0"/>
              <a:t>综合练习册</a:t>
            </a:r>
            <a:r>
              <a:rPr lang="en-US" altLang="zh-CN" dirty="0"/>
              <a:t>》</a:t>
            </a:r>
            <a:r>
              <a:rPr lang="zh-CN" altLang="en-US" dirty="0"/>
              <a:t>，可供学生使用。</a:t>
            </a:r>
          </a:p>
        </p:txBody>
      </p:sp>
      <p:sp>
        <p:nvSpPr>
          <p:cNvPr id="12" name="文本框 11"/>
          <p:cNvSpPr txBox="1"/>
          <p:nvPr/>
        </p:nvSpPr>
        <p:spPr>
          <a:xfrm>
            <a:off x="8379911" y="4008329"/>
            <a:ext cx="3231715" cy="2031325"/>
          </a:xfrm>
          <a:prstGeom prst="rect">
            <a:avLst/>
          </a:prstGeom>
          <a:noFill/>
        </p:spPr>
        <p:txBody>
          <a:bodyPr wrap="square" rtlCol="0">
            <a:spAutoFit/>
          </a:bodyPr>
          <a:lstStyle/>
          <a:p>
            <a:r>
              <a:rPr lang="zh-CN" altLang="en-US" dirty="0" smtClean="0"/>
              <a:t>适用于英语</a:t>
            </a:r>
            <a:r>
              <a:rPr lang="zh-CN" altLang="en-US" dirty="0"/>
              <a:t>国家零基础的学生</a:t>
            </a:r>
            <a:r>
              <a:rPr lang="zh-CN" altLang="en-US" dirty="0" smtClean="0"/>
              <a:t>，希望短</a:t>
            </a:r>
            <a:r>
              <a:rPr lang="zh-CN" altLang="en-US" dirty="0"/>
              <a:t>时间内提高听说能力，而且是生活会话类的</a:t>
            </a:r>
            <a:r>
              <a:rPr lang="zh-CN" altLang="en-US" smtClean="0"/>
              <a:t>口语。此书配</a:t>
            </a:r>
            <a:r>
              <a:rPr lang="zh-CN" altLang="en-US" dirty="0"/>
              <a:t>图和注释都比较考究，比较适合视觉型学习者。这本教材之后还有进阶版，难度上可以衔接这本教材。</a:t>
            </a:r>
            <a:endParaRPr kumimoji="1" lang="zh-CN" altLang="en-US" dirty="0"/>
          </a:p>
        </p:txBody>
      </p:sp>
      <p:sp>
        <p:nvSpPr>
          <p:cNvPr id="15" name="文本框 14"/>
          <p:cNvSpPr txBox="1"/>
          <p:nvPr/>
        </p:nvSpPr>
        <p:spPr>
          <a:xfrm>
            <a:off x="4484318" y="325677"/>
            <a:ext cx="3720230" cy="1754326"/>
          </a:xfrm>
          <a:prstGeom prst="rect">
            <a:avLst/>
          </a:prstGeom>
          <a:noFill/>
        </p:spPr>
        <p:txBody>
          <a:bodyPr wrap="square" rtlCol="0">
            <a:spAutoFit/>
          </a:bodyPr>
          <a:lstStyle/>
          <a:p>
            <a:r>
              <a:rPr lang="zh-CN" altLang="en-US" dirty="0" smtClean="0"/>
              <a:t>适用于英语</a:t>
            </a:r>
            <a:r>
              <a:rPr lang="zh-CN" altLang="en-US" dirty="0"/>
              <a:t>为母语的中学生或者年龄在</a:t>
            </a:r>
            <a:r>
              <a:rPr lang="en-US" altLang="zh-CN" dirty="0"/>
              <a:t>15~18</a:t>
            </a:r>
            <a:r>
              <a:rPr lang="zh-CN" altLang="en-US" dirty="0"/>
              <a:t>岁的</a:t>
            </a:r>
            <a:r>
              <a:rPr lang="zh-CN" altLang="en-US" dirty="0" smtClean="0"/>
              <a:t>青少年，主要</a:t>
            </a:r>
            <a:r>
              <a:rPr lang="zh-CN" altLang="en-US" dirty="0"/>
              <a:t>学习学校生活场景类的</a:t>
            </a:r>
            <a:r>
              <a:rPr lang="zh-CN" altLang="en-US" dirty="0" smtClean="0"/>
              <a:t>汉语。</a:t>
            </a:r>
            <a:r>
              <a:rPr lang="zh-CN" altLang="en-US" dirty="0"/>
              <a:t>这套教材起点为零基础，设计终点为中级，适合长期学习，几乎能满足海外或者国内青少年的汉语学习需求</a:t>
            </a:r>
            <a:endParaRPr kumimoji="1" lang="zh-CN" altLang="en-US" dirty="0"/>
          </a:p>
        </p:txBody>
      </p:sp>
    </p:spTree>
    <p:extLst>
      <p:ext uri="{BB962C8B-B14F-4D97-AF65-F5344CB8AC3E}">
        <p14:creationId xmlns:p14="http://schemas.microsoft.com/office/powerpoint/2010/main" xmlns="" val="1139948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231731" y="568990"/>
            <a:ext cx="5554201" cy="1411963"/>
          </a:xfrm>
          <a:prstGeom prst="rect">
            <a:avLst/>
          </a:prstGeom>
        </p:spPr>
      </p:pic>
      <p:pic>
        <p:nvPicPr>
          <p:cNvPr id="5" name="图片 4"/>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6377863" y="3418180"/>
            <a:ext cx="5106408" cy="3059116"/>
          </a:xfrm>
          <a:prstGeom prst="rect">
            <a:avLst/>
          </a:prstGeom>
        </p:spPr>
      </p:pic>
      <p:pic>
        <p:nvPicPr>
          <p:cNvPr id="6" name="图片 5"/>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7264282" y="588723"/>
            <a:ext cx="1779510" cy="2480154"/>
          </a:xfrm>
          <a:prstGeom prst="rect">
            <a:avLst/>
          </a:prstGeom>
        </p:spPr>
      </p:pic>
      <p:sp>
        <p:nvSpPr>
          <p:cNvPr id="7" name="文本框 6"/>
          <p:cNvSpPr txBox="1"/>
          <p:nvPr/>
        </p:nvSpPr>
        <p:spPr>
          <a:xfrm>
            <a:off x="231731" y="4168971"/>
            <a:ext cx="6212910" cy="2308324"/>
          </a:xfrm>
          <a:prstGeom prst="rect">
            <a:avLst/>
          </a:prstGeom>
          <a:noFill/>
        </p:spPr>
        <p:txBody>
          <a:bodyPr wrap="square" rtlCol="0">
            <a:spAutoFit/>
          </a:bodyPr>
          <a:lstStyle/>
          <a:p>
            <a:r>
              <a:rPr lang="zh-CN" altLang="en-US" dirty="0" smtClean="0"/>
              <a:t>适用于华人</a:t>
            </a:r>
            <a:r>
              <a:rPr lang="zh-CN" altLang="en-US" dirty="0"/>
              <a:t>成人学生学汉语，突出“华裔”背景和“华文”</a:t>
            </a:r>
            <a:r>
              <a:rPr lang="zh-CN" altLang="en-US" dirty="0" smtClean="0"/>
              <a:t>特色。</a:t>
            </a:r>
            <a:r>
              <a:rPr lang="zh-CN" altLang="en-US" dirty="0"/>
              <a:t>这套教材从初级到高级覆盖全面，既适合短期学习，也适合长期学习。其中</a:t>
            </a:r>
            <a:r>
              <a:rPr lang="en-US" altLang="zh-CN" dirty="0"/>
              <a:t>《</a:t>
            </a:r>
            <a:r>
              <a:rPr lang="zh-CN" altLang="en-US" dirty="0"/>
              <a:t>初级华文</a:t>
            </a:r>
            <a:r>
              <a:rPr lang="en-US" altLang="zh-CN" dirty="0"/>
              <a:t>》</a:t>
            </a:r>
            <a:r>
              <a:rPr lang="zh-CN" altLang="en-US" dirty="0"/>
              <a:t>（第一至六册）、</a:t>
            </a:r>
            <a:r>
              <a:rPr lang="en-US" altLang="zh-CN" dirty="0"/>
              <a:t>《</a:t>
            </a:r>
            <a:r>
              <a:rPr lang="zh-CN" altLang="en-US" dirty="0"/>
              <a:t>中级华文</a:t>
            </a:r>
            <a:r>
              <a:rPr lang="en-US" altLang="zh-CN" dirty="0"/>
              <a:t>》</a:t>
            </a:r>
            <a:r>
              <a:rPr lang="zh-CN" altLang="en-US" dirty="0"/>
              <a:t>（上、下册）现已出版，</a:t>
            </a:r>
            <a:r>
              <a:rPr lang="en-US" altLang="zh-CN" dirty="0"/>
              <a:t>《</a:t>
            </a:r>
            <a:r>
              <a:rPr lang="zh-CN" altLang="en-US" dirty="0"/>
              <a:t>高级华文</a:t>
            </a:r>
            <a:r>
              <a:rPr lang="en-US" altLang="zh-CN" dirty="0"/>
              <a:t>》</a:t>
            </a:r>
            <a:r>
              <a:rPr lang="zh-CN" altLang="en-US" dirty="0"/>
              <a:t>即将出版。</a:t>
            </a:r>
          </a:p>
          <a:p>
            <a:r>
              <a:rPr lang="zh-CN" altLang="en-US" dirty="0"/>
              <a:t>这套教材以培养和提高学生语言交际能力为目标，同时注重文化内容的教学，既有利于华裔学生传承优秀的中华文化，又能帮助学生了解中国当代国情和社会生活状况，感受现代中国的风土人情和文化观念。</a:t>
            </a:r>
          </a:p>
        </p:txBody>
      </p:sp>
      <p:sp>
        <p:nvSpPr>
          <p:cNvPr id="8" name="文本框 7"/>
          <p:cNvSpPr txBox="1"/>
          <p:nvPr/>
        </p:nvSpPr>
        <p:spPr>
          <a:xfrm>
            <a:off x="100208" y="2217850"/>
            <a:ext cx="6475956" cy="1200329"/>
          </a:xfrm>
          <a:prstGeom prst="rect">
            <a:avLst/>
          </a:prstGeom>
          <a:noFill/>
        </p:spPr>
        <p:txBody>
          <a:bodyPr wrap="square" rtlCol="0">
            <a:spAutoFit/>
          </a:bodyPr>
          <a:lstStyle/>
          <a:p>
            <a:r>
              <a:rPr lang="zh-CN" altLang="en-US" dirty="0" smtClean="0"/>
              <a:t>适用于</a:t>
            </a:r>
            <a:r>
              <a:rPr lang="en-US" altLang="zh-CN" dirty="0" smtClean="0"/>
              <a:t>7~12</a:t>
            </a:r>
            <a:r>
              <a:rPr lang="zh-CN" altLang="en-US" dirty="0"/>
              <a:t>岁的小朋友学</a:t>
            </a:r>
            <a:r>
              <a:rPr lang="zh-CN" altLang="en-US" dirty="0" smtClean="0"/>
              <a:t>汉语。</a:t>
            </a:r>
            <a:r>
              <a:rPr lang="zh-CN" altLang="en-US" dirty="0"/>
              <a:t>这套教材的每篇课文都不长，配图配色符合孩子的心理特点，小朋友学起来既新鲜又容易。值得一提的是，每课后面配有小游戏和练习，可以让小朋友们在学中玩，玩中学。这套教材也适合作为长期学习教材。</a:t>
            </a:r>
            <a:endParaRPr kumimoji="1" lang="zh-CN" altLang="en-US" dirty="0"/>
          </a:p>
        </p:txBody>
      </p:sp>
      <p:sp>
        <p:nvSpPr>
          <p:cNvPr id="9" name="文本框 8"/>
          <p:cNvSpPr txBox="1"/>
          <p:nvPr/>
        </p:nvSpPr>
        <p:spPr>
          <a:xfrm>
            <a:off x="9043792" y="588723"/>
            <a:ext cx="2843408" cy="2031325"/>
          </a:xfrm>
          <a:prstGeom prst="rect">
            <a:avLst/>
          </a:prstGeom>
          <a:noFill/>
        </p:spPr>
        <p:txBody>
          <a:bodyPr wrap="square" rtlCol="0">
            <a:spAutoFit/>
          </a:bodyPr>
          <a:lstStyle/>
          <a:p>
            <a:r>
              <a:rPr lang="zh-CN" altLang="en-US" dirty="0" smtClean="0"/>
              <a:t>适用于国际</a:t>
            </a:r>
            <a:r>
              <a:rPr lang="zh-CN" altLang="en-US" dirty="0"/>
              <a:t>学校的学生学</a:t>
            </a:r>
            <a:r>
              <a:rPr lang="zh-CN" altLang="en-US" dirty="0" smtClean="0"/>
              <a:t>汉语。</a:t>
            </a:r>
            <a:r>
              <a:rPr lang="zh-CN" altLang="en-US" dirty="0"/>
              <a:t>这套教材非常有趣，专为英语国家小学一到三年级的同学们准备，适合</a:t>
            </a:r>
            <a:r>
              <a:rPr lang="en-US" altLang="zh-CN" dirty="0"/>
              <a:t>7~10</a:t>
            </a:r>
            <a:r>
              <a:rPr lang="zh-CN" altLang="en-US" dirty="0"/>
              <a:t>岁的儿童学习，教材共分三个阶段，每个阶段均包括</a:t>
            </a:r>
            <a:r>
              <a:rPr lang="en-US" altLang="zh-CN" dirty="0"/>
              <a:t>A</a:t>
            </a:r>
            <a:r>
              <a:rPr lang="zh-CN" altLang="en-US" dirty="0"/>
              <a:t>和</a:t>
            </a:r>
            <a:r>
              <a:rPr lang="en-US" altLang="zh-CN" dirty="0"/>
              <a:t>B</a:t>
            </a:r>
            <a:r>
              <a:rPr lang="zh-CN" altLang="en-US" dirty="0"/>
              <a:t>两个部分。</a:t>
            </a:r>
            <a:endParaRPr kumimoji="1" lang="zh-CN" altLang="en-US" dirty="0"/>
          </a:p>
        </p:txBody>
      </p:sp>
    </p:spTree>
    <p:extLst>
      <p:ext uri="{BB962C8B-B14F-4D97-AF65-F5344CB8AC3E}">
        <p14:creationId xmlns:p14="http://schemas.microsoft.com/office/powerpoint/2010/main" xmlns="" val="1166262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525049" y="4538423"/>
            <a:ext cx="2319577" cy="2319577"/>
          </a:xfrm>
          <a:prstGeom prst="rect">
            <a:avLst/>
          </a:prstGeom>
        </p:spPr>
      </p:pic>
      <p:pic>
        <p:nvPicPr>
          <p:cNvPr id="5" name="图片 4"/>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187890" y="576197"/>
            <a:ext cx="2530258" cy="2530258"/>
          </a:xfrm>
          <a:prstGeom prst="rect">
            <a:avLst/>
          </a:prstGeom>
        </p:spPr>
      </p:pic>
      <p:pic>
        <p:nvPicPr>
          <p:cNvPr id="6" name="图片 5"/>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5586608" y="945715"/>
            <a:ext cx="2381949" cy="2160740"/>
          </a:xfrm>
          <a:prstGeom prst="rect">
            <a:avLst/>
          </a:prstGeom>
        </p:spPr>
      </p:pic>
      <p:sp>
        <p:nvSpPr>
          <p:cNvPr id="7" name="文本框 6"/>
          <p:cNvSpPr txBox="1"/>
          <p:nvPr/>
        </p:nvSpPr>
        <p:spPr>
          <a:xfrm>
            <a:off x="3106455" y="4538423"/>
            <a:ext cx="6889315" cy="2585323"/>
          </a:xfrm>
          <a:prstGeom prst="rect">
            <a:avLst/>
          </a:prstGeom>
          <a:noFill/>
        </p:spPr>
        <p:txBody>
          <a:bodyPr wrap="square" rtlCol="0">
            <a:spAutoFit/>
          </a:bodyPr>
          <a:lstStyle/>
          <a:p>
            <a:r>
              <a:rPr lang="zh-CN" altLang="en-US" dirty="0" smtClean="0"/>
              <a:t>适用于零</a:t>
            </a:r>
            <a:r>
              <a:rPr lang="zh-CN" altLang="en-US" dirty="0"/>
              <a:t>基础的学生，学生主要是想短时间内提高口语，而且是生活会话类的</a:t>
            </a:r>
            <a:r>
              <a:rPr lang="zh-CN" altLang="en-US" dirty="0" smtClean="0"/>
              <a:t>口语。</a:t>
            </a:r>
            <a:r>
              <a:rPr lang="zh-CN" altLang="en-US" dirty="0"/>
              <a:t>这套教材堪称当今全球最畅销的对外汉语经典教材之一，总销量超过百万册，因为特别畅销，所以有英语版、法语版、阿拉伯语版、日语版等译本。</a:t>
            </a:r>
          </a:p>
          <a:p>
            <a:r>
              <a:rPr lang="zh-CN" altLang="en-US" dirty="0"/>
              <a:t>这套教材分为上下两册，还配有练习册，围绕生活中常见的口语句式进行教学。更值得一提的是，这套教材还配套了对应的会话视频，每一课都录制了一个小视频方便配套学习。</a:t>
            </a:r>
          </a:p>
          <a:p>
            <a:r>
              <a:rPr lang="zh-CN" altLang="en-US" dirty="0"/>
              <a:t/>
            </a:r>
            <a:br>
              <a:rPr lang="zh-CN" altLang="en-US" dirty="0"/>
            </a:br>
            <a:endParaRPr kumimoji="1" lang="zh-CN" altLang="en-US" dirty="0"/>
          </a:p>
        </p:txBody>
      </p:sp>
      <p:sp>
        <p:nvSpPr>
          <p:cNvPr id="8" name="文本框 7"/>
          <p:cNvSpPr txBox="1"/>
          <p:nvPr/>
        </p:nvSpPr>
        <p:spPr>
          <a:xfrm>
            <a:off x="8348597" y="1075130"/>
            <a:ext cx="3294346" cy="2031325"/>
          </a:xfrm>
          <a:prstGeom prst="rect">
            <a:avLst/>
          </a:prstGeom>
          <a:noFill/>
        </p:spPr>
        <p:txBody>
          <a:bodyPr wrap="square" rtlCol="0">
            <a:spAutoFit/>
          </a:bodyPr>
          <a:lstStyle/>
          <a:p>
            <a:r>
              <a:rPr lang="zh-CN" altLang="en-US" dirty="0" smtClean="0"/>
              <a:t>适用于强化</a:t>
            </a:r>
            <a:r>
              <a:rPr lang="zh-CN" altLang="en-US"/>
              <a:t>汉字</a:t>
            </a:r>
            <a:r>
              <a:rPr lang="zh-CN" altLang="en-US" smtClean="0"/>
              <a:t>学习。</a:t>
            </a:r>
            <a:r>
              <a:rPr lang="zh-CN" altLang="en-US" dirty="0"/>
              <a:t>这套教材是为零起点来华留学生，特别是非汉字文化圈的初学者编写的汉字选修课教材，分为</a:t>
            </a:r>
            <a:r>
              <a:rPr lang="en-US" altLang="zh-CN" dirty="0"/>
              <a:t>《</a:t>
            </a:r>
            <a:r>
              <a:rPr lang="zh-CN" altLang="en-US" dirty="0"/>
              <a:t>汉字识写课本</a:t>
            </a:r>
            <a:r>
              <a:rPr lang="en-US" altLang="zh-CN" dirty="0"/>
              <a:t>》</a:t>
            </a:r>
            <a:r>
              <a:rPr lang="zh-CN" altLang="en-US" dirty="0"/>
              <a:t>和</a:t>
            </a:r>
            <a:r>
              <a:rPr lang="en-US" altLang="zh-CN" dirty="0"/>
              <a:t>《</a:t>
            </a:r>
            <a:r>
              <a:rPr lang="zh-CN" altLang="en-US" dirty="0"/>
              <a:t>汉字拼读课本</a:t>
            </a:r>
            <a:r>
              <a:rPr lang="en-US" altLang="zh-CN" dirty="0"/>
              <a:t>》</a:t>
            </a:r>
            <a:r>
              <a:rPr lang="zh-CN" altLang="en-US" dirty="0"/>
              <a:t>两种，使写字教学和识字教学适当分流。</a:t>
            </a:r>
            <a:endParaRPr kumimoji="1" lang="zh-CN" altLang="en-US" dirty="0"/>
          </a:p>
        </p:txBody>
      </p:sp>
      <p:sp>
        <p:nvSpPr>
          <p:cNvPr id="9" name="文本框 8"/>
          <p:cNvSpPr txBox="1"/>
          <p:nvPr/>
        </p:nvSpPr>
        <p:spPr>
          <a:xfrm>
            <a:off x="2718148" y="576197"/>
            <a:ext cx="2793304" cy="2585323"/>
          </a:xfrm>
          <a:prstGeom prst="rect">
            <a:avLst/>
          </a:prstGeom>
          <a:noFill/>
        </p:spPr>
        <p:txBody>
          <a:bodyPr wrap="square" rtlCol="0">
            <a:spAutoFit/>
          </a:bodyPr>
          <a:lstStyle/>
          <a:p>
            <a:r>
              <a:rPr lang="zh-CN" altLang="en-US" dirty="0" smtClean="0"/>
              <a:t>适用于为考</a:t>
            </a:r>
            <a:r>
              <a:rPr lang="en-US" altLang="zh-CN" dirty="0"/>
              <a:t>HSK</a:t>
            </a:r>
            <a:r>
              <a:rPr lang="zh-CN" altLang="en-US" dirty="0"/>
              <a:t>而学习</a:t>
            </a:r>
            <a:r>
              <a:rPr lang="zh-CN" altLang="en-US" dirty="0" smtClean="0"/>
              <a:t>汉语的学生。</a:t>
            </a:r>
            <a:r>
              <a:rPr lang="zh-CN" altLang="en-US" dirty="0"/>
              <a:t>这套教材将</a:t>
            </a:r>
            <a:r>
              <a:rPr lang="en-US" altLang="zh-CN" dirty="0"/>
              <a:t>HSK</a:t>
            </a:r>
            <a:r>
              <a:rPr lang="zh-CN" altLang="en-US" dirty="0"/>
              <a:t>真题作为基本素材，覆盖零基础到高级水平，从</a:t>
            </a:r>
            <a:r>
              <a:rPr lang="en-US" altLang="zh-CN" dirty="0"/>
              <a:t>HSK1</a:t>
            </a:r>
            <a:r>
              <a:rPr lang="zh-CN" altLang="en-US" dirty="0"/>
              <a:t>到</a:t>
            </a:r>
            <a:r>
              <a:rPr lang="en-US" altLang="zh-CN" dirty="0"/>
              <a:t>HSK6</a:t>
            </a:r>
            <a:r>
              <a:rPr lang="zh-CN" altLang="en-US" dirty="0"/>
              <a:t>逐级提高，以自然幽默的风格、亲切熟悉的话题、科学严谨的课程设计，实现了与</a:t>
            </a:r>
            <a:r>
              <a:rPr lang="en-US" altLang="zh-CN" dirty="0"/>
              <a:t>HSK</a:t>
            </a:r>
            <a:r>
              <a:rPr lang="zh-CN" altLang="en-US" dirty="0"/>
              <a:t>考试内容的全方位对接。</a:t>
            </a:r>
            <a:endParaRPr kumimoji="1" lang="zh-CN" altLang="en-US" dirty="0"/>
          </a:p>
        </p:txBody>
      </p:sp>
    </p:spTree>
    <p:extLst>
      <p:ext uri="{BB962C8B-B14F-4D97-AF65-F5344CB8AC3E}">
        <p14:creationId xmlns:p14="http://schemas.microsoft.com/office/powerpoint/2010/main" xmlns="" val="266972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 6"/>
          <p:cNvGrpSpPr/>
          <p:nvPr/>
        </p:nvGrpSpPr>
        <p:grpSpPr>
          <a:xfrm>
            <a:off x="0" y="-1"/>
            <a:ext cx="11498893" cy="6733739"/>
            <a:chOff x="0" y="-1"/>
            <a:chExt cx="11498893" cy="6733739"/>
          </a:xfrm>
        </p:grpSpPr>
        <p:pic>
          <p:nvPicPr>
            <p:cNvPr id="4" name="图片 3"/>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0" y="-1"/>
              <a:ext cx="4709786" cy="4112771"/>
            </a:xfrm>
            <a:prstGeom prst="rect">
              <a:avLst/>
            </a:prstGeom>
          </p:spPr>
        </p:pic>
        <p:pic>
          <p:nvPicPr>
            <p:cNvPr id="6" name="图片 5"/>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5896570" y="0"/>
              <a:ext cx="5602323" cy="4959433"/>
            </a:xfrm>
            <a:prstGeom prst="rect">
              <a:avLst/>
            </a:prstGeom>
          </p:spPr>
        </p:pic>
        <p:pic>
          <p:nvPicPr>
            <p:cNvPr id="5" name="图片 4"/>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1162446" y="4096011"/>
              <a:ext cx="5816820" cy="2637727"/>
            </a:xfrm>
            <a:prstGeom prst="rect">
              <a:avLst/>
            </a:prstGeom>
          </p:spPr>
        </p:pic>
      </p:grpSp>
    </p:spTree>
    <p:extLst>
      <p:ext uri="{BB962C8B-B14F-4D97-AF65-F5344CB8AC3E}">
        <p14:creationId xmlns:p14="http://schemas.microsoft.com/office/powerpoint/2010/main" xmlns="" val="1105710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1143042" y="1252601"/>
            <a:ext cx="9383006" cy="3482237"/>
          </a:xfrm>
          <a:prstGeom prst="rect">
            <a:avLst/>
          </a:prstGeom>
        </p:spPr>
      </p:pic>
    </p:spTree>
    <p:extLst>
      <p:ext uri="{BB962C8B-B14F-4D97-AF65-F5344CB8AC3E}">
        <p14:creationId xmlns:p14="http://schemas.microsoft.com/office/powerpoint/2010/main" xmlns="" val="471666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 5"/>
          <p:cNvGrpSpPr/>
          <p:nvPr/>
        </p:nvGrpSpPr>
        <p:grpSpPr>
          <a:xfrm>
            <a:off x="513565" y="56918"/>
            <a:ext cx="10302657" cy="6605227"/>
            <a:chOff x="513565" y="56918"/>
            <a:chExt cx="10302657" cy="6605227"/>
          </a:xfrm>
        </p:grpSpPr>
        <p:pic>
          <p:nvPicPr>
            <p:cNvPr id="4" name="图片 3"/>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513565" y="56918"/>
              <a:ext cx="7043803" cy="2699422"/>
            </a:xfrm>
            <a:prstGeom prst="rect">
              <a:avLst/>
            </a:prstGeom>
          </p:spPr>
        </p:pic>
        <p:pic>
          <p:nvPicPr>
            <p:cNvPr id="5" name="图片 4"/>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2519817" y="2756340"/>
              <a:ext cx="8296405" cy="3905805"/>
            </a:xfrm>
            <a:prstGeom prst="rect">
              <a:avLst/>
            </a:prstGeom>
          </p:spPr>
        </p:pic>
      </p:grpSp>
    </p:spTree>
    <p:extLst>
      <p:ext uri="{BB962C8B-B14F-4D97-AF65-F5344CB8AC3E}">
        <p14:creationId xmlns:p14="http://schemas.microsoft.com/office/powerpoint/2010/main" xmlns="" val="794386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木活字">
  <a:themeElements>
    <a:clrScheme name="木活字">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木活字">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木活字">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Wood Type" id="{7ACABC62-BF99-48CF-A9DC-4DB89C7B13DC}" vid="{142A1326-48AB-42A9-8428-CB14AA30176D}"/>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356</TotalTime>
  <Words>2827</Words>
  <Application>Microsoft Office PowerPoint</Application>
  <PresentationFormat>Custom</PresentationFormat>
  <Paragraphs>109</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木活字</vt:lpstr>
      <vt:lpstr>汉语教材的 分析、评价与使用</vt:lpstr>
      <vt:lpstr>一、汉语教材的性质、类型及特点</vt:lpstr>
      <vt:lpstr>一、汉语教材的性质、类型及特点</vt:lpstr>
      <vt:lpstr>Slide 4</vt:lpstr>
      <vt:lpstr>Slide 5</vt:lpstr>
      <vt:lpstr>Slide 6</vt:lpstr>
      <vt:lpstr>Slide 7</vt:lpstr>
      <vt:lpstr>Slide 8</vt:lpstr>
      <vt:lpstr>Slide 9</vt:lpstr>
      <vt:lpstr>Slide 10</vt:lpstr>
      <vt:lpstr>一、汉语教材的性质、类型及特点</vt:lpstr>
      <vt:lpstr>一、汉语教材的性质、类型及特点</vt:lpstr>
      <vt:lpstr>二、华文教材的结构类型</vt:lpstr>
      <vt:lpstr>二、华文教材的结构类型</vt:lpstr>
      <vt:lpstr>三、综合型华文教材的结构</vt:lpstr>
      <vt:lpstr>四、综合型华文教材的体例</vt:lpstr>
      <vt:lpstr>五、华文教材评价的内容</vt:lpstr>
      <vt:lpstr>六、华文教材评价的的方法 </vt:lpstr>
      <vt:lpstr>七、华文教材选用的原则和方法 </vt:lpstr>
      <vt:lpstr>八、使用华文教材的程序</vt:lpstr>
      <vt:lpstr>九、华文教材使用的要求和方法</vt:lpstr>
      <vt:lpstr>十、华文教材的评估</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     简言之，教材是按一般标准来编写的，在教学过程中要根据学生的实际情况来进行筛选，增加或删减教材的内容。     在选择教材的时候，要具有针对性、考虑教材的适用性，以符合学生年龄特点和认知规律为出发点；保持教材整体难度的渐进性，先易后难，以调动学生主动学习的能力。</vt:lpstr>
      <vt:lpstr>推荐一本教学活动资源手册</vt:lpstr>
      <vt:lpstr>Slide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汉语教材的 分析、评价与使用</dc:title>
  <dc:creator>zhe chen</dc:creator>
  <cp:lastModifiedBy>aa</cp:lastModifiedBy>
  <cp:revision>42</cp:revision>
  <cp:lastPrinted>2019-04-11T00:02:01Z</cp:lastPrinted>
  <dcterms:created xsi:type="dcterms:W3CDTF">2019-02-25T15:32:36Z</dcterms:created>
  <dcterms:modified xsi:type="dcterms:W3CDTF">2019-04-11T14:04:25Z</dcterms:modified>
</cp:coreProperties>
</file>