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7" r:id="rId10"/>
    <p:sldId id="262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D51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-47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00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9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9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5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2457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374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14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9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10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47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50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95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92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3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24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18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9BDD-8001-4ED8-8301-067E8D757F02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53F028-F58A-42DD-B289-AC318D95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8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wjyw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33DFC-62B1-47AC-96FD-B42951064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zh-CN" altLang="en-US" b="1" dirty="0">
                <a:solidFill>
                  <a:srgbClr val="0070C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Arial" panose="020B0604020202020204" pitchFamily="34" charset="0"/>
              </a:rPr>
              <a:t>文教学艺术与技巧</a:t>
            </a:r>
            <a:endParaRPr lang="en-US" b="1" dirty="0">
              <a:solidFill>
                <a:srgbClr val="0070C0"/>
              </a:solidFill>
              <a:latin typeface="新宋体" panose="02010609030101010101" pitchFamily="49" charset="-122"/>
              <a:ea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5CFEF2-2309-454A-87E2-6CF3E99C3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82229"/>
            <a:ext cx="5162550" cy="59698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http://www.hwjyw.com/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580790-22CA-4580-83D8-8B5507D16D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69666"/>
            <a:ext cx="5162550" cy="198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6A3B98-FDE6-4222-8AEF-8B5F00B26F78}"/>
              </a:ext>
            </a:extLst>
          </p:cNvPr>
          <p:cNvSpPr/>
          <p:nvPr/>
        </p:nvSpPr>
        <p:spPr>
          <a:xfrm>
            <a:off x="2754950" y="2875002"/>
            <a:ext cx="877163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29D5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00B0F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华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00B0F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5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CCB3B-FF0A-4FE3-95BC-AE7AE034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六、 对外汉语教师的独特素质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72F43-AC9B-41FB-8D98-CD21D713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800" dirty="0"/>
              <a:t>尽可能少用学生母语而使用中文</a:t>
            </a:r>
            <a:endParaRPr lang="en-US" altLang="zh-CN" sz="2800" dirty="0"/>
          </a:p>
          <a:p>
            <a:r>
              <a:rPr lang="zh-CN" altLang="en-US" sz="2800" dirty="0"/>
              <a:t>在课堂上教师的说话少于学生的说话</a:t>
            </a:r>
            <a:endParaRPr lang="en-US" altLang="zh-CN" sz="2800" dirty="0"/>
          </a:p>
          <a:p>
            <a:r>
              <a:rPr lang="zh-CN" altLang="en-US" sz="2800" dirty="0"/>
              <a:t>对目标国的文化有所了解</a:t>
            </a:r>
            <a:endParaRPr lang="en-US" altLang="zh-CN" sz="2800" dirty="0"/>
          </a:p>
          <a:p>
            <a:r>
              <a:rPr lang="zh-CN" altLang="en-US" sz="2800" dirty="0"/>
              <a:t>教学内容要紧扣当地文化，现实</a:t>
            </a:r>
            <a:endParaRPr lang="en-US" altLang="zh-CN" sz="2800" dirty="0"/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公园里有白塔</a:t>
            </a:r>
            <a:r>
              <a:rPr lang="zh-CN" altLang="en-US" sz="3200" dirty="0"/>
              <a:t> </a:t>
            </a:r>
            <a:endParaRPr lang="en-US" altLang="zh-CN" sz="3200" dirty="0"/>
          </a:p>
          <a:p>
            <a:r>
              <a:rPr lang="zh-CN" altLang="en-US" sz="2800" dirty="0"/>
              <a:t>教师对教材的处理以及设计的大量练习尽可能接近真实的交际场景</a:t>
            </a:r>
            <a:endParaRPr lang="en-US" altLang="zh-CN" sz="2800" dirty="0"/>
          </a:p>
          <a:p>
            <a:r>
              <a:rPr lang="zh-CN" altLang="en-US" sz="2800" dirty="0"/>
              <a:t>当学生使用中文时一定要给与反馈  </a:t>
            </a:r>
            <a:r>
              <a:rPr lang="zh-CN" altLang="en-US" sz="2200" dirty="0"/>
              <a:t>（肯定、鼓励、评价）</a:t>
            </a:r>
            <a:endParaRPr lang="en-US" altLang="zh-CN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3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B8356-FCBA-492A-B738-6B187086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907" y="1470073"/>
            <a:ext cx="4058566" cy="945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6000" spc="600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汇报完毕！</a:t>
            </a:r>
            <a:endParaRPr lang="en-US" sz="6000" spc="600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722BE9-26D1-4803-81E6-7CDD9F983F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9915" y="3117069"/>
            <a:ext cx="4420550" cy="29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98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1D422D-96D1-4D04-ACE7-EDB7DF7F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6E5B591-513A-4D73-8167-9BBBBDD3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课堂纪律</a:t>
            </a:r>
            <a:endParaRPr lang="en-US" altLang="zh-CN" dirty="0"/>
          </a:p>
          <a:p>
            <a:r>
              <a:rPr lang="zh-CN" altLang="en-US" dirty="0"/>
              <a:t>冲动型学生</a:t>
            </a:r>
          </a:p>
        </p:txBody>
      </p:sp>
    </p:spTree>
    <p:extLst>
      <p:ext uri="{BB962C8B-B14F-4D97-AF65-F5344CB8AC3E}">
        <p14:creationId xmlns:p14="http://schemas.microsoft.com/office/powerpoint/2010/main" xmlns="" val="9056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71383-BAA7-4130-90F9-9C1836C0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一、 教学的基本原则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D700A-AB3A-4464-A3AA-446D7518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770"/>
            <a:ext cx="8596668" cy="510700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dirty="0"/>
              <a:t>实践第一 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1900" dirty="0"/>
              <a:t>语言不是教会的，而是</a:t>
            </a:r>
            <a:r>
              <a:rPr lang="zh-CN" altLang="en-US" sz="1900" dirty="0">
                <a:solidFill>
                  <a:srgbClr val="FF0000"/>
                </a:solidFill>
              </a:rPr>
              <a:t>练</a:t>
            </a:r>
            <a:r>
              <a:rPr lang="zh-CN" altLang="en-US" sz="1900" dirty="0"/>
              <a:t>会的；要有大量练习；不能满堂灌，师生说话 </a:t>
            </a:r>
            <a:r>
              <a:rPr lang="en-US" altLang="zh-CN" sz="1900" dirty="0"/>
              <a:t>3</a:t>
            </a:r>
            <a:r>
              <a:rPr lang="zh-CN" altLang="en-US" sz="1900" dirty="0"/>
              <a:t>：</a:t>
            </a:r>
            <a:r>
              <a:rPr lang="en-US" altLang="zh-CN" sz="1900" dirty="0"/>
              <a:t>7</a:t>
            </a:r>
          </a:p>
          <a:p>
            <a:pPr marL="0" indent="0">
              <a:buNone/>
            </a:pPr>
            <a:r>
              <a:rPr lang="zh-CN" altLang="en-US" sz="2800" dirty="0"/>
              <a:t>   </a:t>
            </a:r>
            <a:r>
              <a:rPr lang="zh-CN" altLang="en-US" sz="2200" dirty="0"/>
              <a:t>学≠习 （</a:t>
            </a:r>
            <a:r>
              <a:rPr lang="en-US" altLang="zh-CN" sz="2200" dirty="0"/>
              <a:t>acquired)</a:t>
            </a:r>
          </a:p>
          <a:p>
            <a:pPr marL="0" indent="0">
              <a:buNone/>
            </a:pPr>
            <a:endParaRPr lang="en-US" altLang="zh-CN" sz="19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2.    </a:t>
            </a:r>
            <a:r>
              <a:rPr lang="en-US" altLang="zh-CN" sz="2400" dirty="0"/>
              <a:t> </a:t>
            </a:r>
            <a:r>
              <a:rPr lang="zh-CN" altLang="en-US" sz="2400" dirty="0"/>
              <a:t>从精讲多练到精讲</a:t>
            </a:r>
            <a:r>
              <a:rPr lang="zh-CN" altLang="en-US" sz="2400" b="1" dirty="0">
                <a:solidFill>
                  <a:srgbClr val="FF0000"/>
                </a:solidFill>
              </a:rPr>
              <a:t>活</a:t>
            </a:r>
            <a:r>
              <a:rPr lang="zh-CN" altLang="en-US" sz="2400" dirty="0"/>
              <a:t>练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1900" dirty="0"/>
              <a:t>讲练结合  边讲边练，不要等到最后， 五分钟效应  遗忘曲线   </a:t>
            </a:r>
            <a:endParaRPr lang="en-US" altLang="zh-CN" sz="1900" dirty="0"/>
          </a:p>
          <a:p>
            <a:pPr marL="0" indent="0">
              <a:buNone/>
            </a:pPr>
            <a:r>
              <a:rPr lang="en-US" altLang="zh-CN" sz="1900" dirty="0"/>
              <a:t>     </a:t>
            </a:r>
            <a:r>
              <a:rPr lang="zh-CN" altLang="en-US" sz="1900" dirty="0"/>
              <a:t>早期多次                            </a:t>
            </a:r>
            <a:r>
              <a:rPr lang="en-US" altLang="zh-CN" sz="1900" dirty="0"/>
              <a:t>5</a:t>
            </a:r>
            <a:r>
              <a:rPr lang="zh-CN" altLang="en-US" sz="1900" dirty="0"/>
              <a:t>分钟复习 🔟分钟复习  一天→ 作业</a:t>
            </a:r>
            <a:endParaRPr lang="en-US" altLang="zh-CN" sz="1900" dirty="0"/>
          </a:p>
          <a:p>
            <a:pPr marL="0" indent="0">
              <a:buNone/>
            </a:pPr>
            <a:endParaRPr lang="en-US" altLang="zh-CN" sz="1900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3</a:t>
            </a:r>
            <a:r>
              <a:rPr lang="en-US" altLang="zh-CN" sz="2400" dirty="0">
                <a:solidFill>
                  <a:srgbClr val="0070C0"/>
                </a:solidFill>
              </a:rPr>
              <a:t>.</a:t>
            </a:r>
            <a:r>
              <a:rPr lang="en-US" altLang="zh-CN" sz="2400" dirty="0"/>
              <a:t>    </a:t>
            </a:r>
            <a:r>
              <a:rPr lang="zh-CN" altLang="en-US" sz="2400" dirty="0"/>
              <a:t>深入浅出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zh-CN" altLang="en-US" sz="1900" dirty="0"/>
              <a:t>深入：准确透彻</a:t>
            </a:r>
            <a:endParaRPr lang="en-US" altLang="zh-CN" sz="1900" dirty="0"/>
          </a:p>
          <a:p>
            <a:pPr marL="457200" lvl="1" indent="0">
              <a:buNone/>
            </a:pPr>
            <a:r>
              <a:rPr lang="zh-CN" altLang="en-US" sz="1900" dirty="0"/>
              <a:t>浅： 浅显、简明、易懂                             奋斗目标</a:t>
            </a:r>
            <a:endParaRPr lang="en-US" sz="19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D236D6BB-7E69-476E-9296-B2DE7A4B8295}"/>
              </a:ext>
            </a:extLst>
          </p:cNvPr>
          <p:cNvSpPr/>
          <p:nvPr/>
        </p:nvSpPr>
        <p:spPr>
          <a:xfrm>
            <a:off x="4685360" y="6142578"/>
            <a:ext cx="401053" cy="236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96202F-7A8A-4B1F-804D-102D2673DF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7530" y="2557290"/>
            <a:ext cx="2860380" cy="2747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13A602-8E8A-4FC7-9D6A-1D98EF0980DA}"/>
              </a:ext>
            </a:extLst>
          </p:cNvPr>
          <p:cNvSpPr/>
          <p:nvPr/>
        </p:nvSpPr>
        <p:spPr>
          <a:xfrm>
            <a:off x="4109721" y="5986790"/>
            <a:ext cx="7079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浅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6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D10B6-3547-4CC9-BC28-E0628C4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7" y="609600"/>
            <a:ext cx="9092105" cy="1320800"/>
          </a:xfrm>
        </p:spPr>
        <p:txBody>
          <a:bodyPr/>
          <a:lstStyle/>
          <a:p>
            <a:r>
              <a:rPr lang="zh-CN" altLang="en-US" dirty="0"/>
              <a:t>二 、课堂组织管理艺术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08460-C4AD-40E5-AC6A-4BF36500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36" y="1996751"/>
            <a:ext cx="4943167" cy="46093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3500" dirty="0"/>
              <a:t>努力创造生动活跃的课堂气氛</a:t>
            </a:r>
            <a:endParaRPr lang="en-US" altLang="zh-CN" sz="4300" dirty="0"/>
          </a:p>
          <a:p>
            <a:pPr marL="0" indent="0">
              <a:buNone/>
            </a:pPr>
            <a:r>
              <a:rPr lang="zh-CN" altLang="en-US" sz="2000" dirty="0"/>
              <a:t>使学生克服消极（畏难、厌烦、信心不足）经常变换形式，给学生新鲜感 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</a:t>
            </a:r>
            <a:r>
              <a:rPr lang="zh-CN" altLang="en-US" sz="2000" dirty="0"/>
              <a:t>有趣、戏说</a:t>
            </a:r>
            <a:endParaRPr lang="en-US" altLang="zh-CN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2600" dirty="0"/>
              <a:t>量词 </a:t>
            </a:r>
            <a:endParaRPr lang="en-US" altLang="zh-CN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300" dirty="0"/>
              <a:t>    </a:t>
            </a:r>
            <a:r>
              <a:rPr lang="zh-CN" altLang="en-US" sz="2300" dirty="0"/>
              <a:t>见一个学一个，再集中复习</a:t>
            </a:r>
            <a:endParaRPr lang="en-US" altLang="zh-CN" sz="23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300" dirty="0"/>
              <a:t>    总结特色</a:t>
            </a:r>
            <a:endParaRPr lang="en-US" altLang="zh-CN" sz="2300" dirty="0"/>
          </a:p>
          <a:p>
            <a:pPr marL="914400" lvl="2" indent="0">
              <a:buNone/>
            </a:pPr>
            <a:r>
              <a:rPr lang="zh-CN" altLang="en-US" sz="2300" dirty="0"/>
              <a:t> 张</a:t>
            </a:r>
            <a:endParaRPr lang="en-US" altLang="zh-CN" sz="2300" dirty="0"/>
          </a:p>
          <a:p>
            <a:pPr marL="914400" lvl="2" indent="0">
              <a:buNone/>
            </a:pPr>
            <a:r>
              <a:rPr lang="zh-CN" altLang="en-US" sz="2300" dirty="0"/>
              <a:t> 把</a:t>
            </a:r>
            <a:endParaRPr lang="en-US" altLang="zh-CN" sz="2300" dirty="0"/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2600" dirty="0"/>
              <a:t>把字句</a:t>
            </a:r>
            <a:endParaRPr lang="en-US" altLang="zh-CN" sz="26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100" dirty="0"/>
              <a:t>尽量用动作解释 位移 动作行为</a:t>
            </a:r>
            <a:endParaRPr lang="en-US" altLang="zh-CN" sz="2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8889F-EADF-4722-8158-4F36F06F4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2103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F58023-D923-4720-8294-3DDE6950E31D}"/>
              </a:ext>
            </a:extLst>
          </p:cNvPr>
          <p:cNvSpPr txBox="1"/>
          <p:nvPr/>
        </p:nvSpPr>
        <p:spPr>
          <a:xfrm>
            <a:off x="5152104" y="2243018"/>
            <a:ext cx="6940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  <a:r>
              <a:rPr lang="zh-CN" altLang="en-US" sz="2000" dirty="0"/>
              <a:t>骑车差点摔倒， 好在我一把把把把住了。</a:t>
            </a:r>
          </a:p>
          <a:p>
            <a:endParaRPr lang="zh-CN" altLang="en-US" sz="2000" dirty="0"/>
          </a:p>
          <a:p>
            <a:r>
              <a:rPr lang="en-US" altLang="zh-CN" sz="2000" dirty="0"/>
              <a:t>2.</a:t>
            </a:r>
            <a:r>
              <a:rPr lang="zh-CN" altLang="en-US" sz="2000" dirty="0"/>
              <a:t>小龙女动情地说：“我也想过过过儿过过的生活” 。</a:t>
            </a:r>
          </a:p>
          <a:p>
            <a:endParaRPr lang="zh-CN" altLang="en-US" sz="2000" dirty="0"/>
          </a:p>
          <a:p>
            <a:r>
              <a:rPr lang="en-US" altLang="zh-CN" sz="2000" dirty="0"/>
              <a:t>3.</a:t>
            </a:r>
            <a:r>
              <a:rPr lang="zh-CN" altLang="en-US" sz="2000" dirty="0"/>
              <a:t>校长说衣服上除了校徽别别别的 。</a:t>
            </a:r>
          </a:p>
          <a:p>
            <a:endParaRPr lang="zh-CN" altLang="en-US" sz="2000" dirty="0"/>
          </a:p>
          <a:p>
            <a:r>
              <a:rPr lang="en-US" altLang="zh-CN" sz="2000" dirty="0"/>
              <a:t>4.</a:t>
            </a:r>
            <a:r>
              <a:rPr lang="zh-CN" altLang="en-US" sz="2000" dirty="0"/>
              <a:t>你家的地得扫了。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257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BCC98-295C-45A2-8DAA-66B438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 教学与语言艺术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59955-B14E-466B-B1EA-804DD483E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2600" dirty="0"/>
              <a:t>准确、规范、风趣</a:t>
            </a:r>
            <a:endParaRPr lang="en-US" altLang="zh-CN" sz="2600" dirty="0"/>
          </a:p>
          <a:p>
            <a:r>
              <a:rPr lang="zh-CN" altLang="en-US" sz="2600" dirty="0"/>
              <a:t>语速 适合  克服不良语言习惯</a:t>
            </a:r>
            <a:endParaRPr lang="en-US" altLang="zh-CN" sz="2600" dirty="0"/>
          </a:p>
          <a:p>
            <a:pPr marL="457200" lvl="1" indent="0">
              <a:buNone/>
            </a:pPr>
            <a:r>
              <a:rPr lang="zh-CN" altLang="en-US" sz="2200" dirty="0"/>
              <a:t>   第一个、 第二个 （</a:t>
            </a:r>
            <a:r>
              <a:rPr lang="en-US" altLang="zh-CN" sz="2200" dirty="0"/>
              <a:t>X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endParaRPr lang="en-US" altLang="zh-CN" sz="2600" dirty="0"/>
          </a:p>
          <a:p>
            <a:r>
              <a:rPr lang="zh-CN" altLang="en-US" sz="2600" dirty="0"/>
              <a:t>简明易懂， 随学生水平提高增加难度</a:t>
            </a:r>
            <a:endParaRPr lang="en-US" altLang="zh-CN" sz="2600" dirty="0"/>
          </a:p>
          <a:p>
            <a:pPr marL="0" indent="0">
              <a:buNone/>
            </a:pPr>
            <a:r>
              <a:rPr lang="en-US" altLang="zh-CN" sz="3500" dirty="0"/>
              <a:t>        </a:t>
            </a:r>
            <a:r>
              <a:rPr lang="zh-CN" altLang="en-US" sz="2600" dirty="0"/>
              <a:t>苦 </a:t>
            </a:r>
            <a:r>
              <a:rPr lang="zh-CN" altLang="en-US" sz="1900" dirty="0"/>
              <a:t>（胆汁 黄连 咖啡）</a:t>
            </a:r>
            <a:endParaRPr lang="en-US" altLang="zh-CN" sz="1900" dirty="0"/>
          </a:p>
          <a:p>
            <a:endParaRPr lang="en-US" altLang="zh-CN" sz="2600" dirty="0"/>
          </a:p>
          <a:p>
            <a:r>
              <a:rPr lang="zh-CN" altLang="en-US" sz="2600" dirty="0"/>
              <a:t>尽量运用中文</a:t>
            </a:r>
            <a:endParaRPr lang="en-US" altLang="zh-CN" sz="2600" dirty="0"/>
          </a:p>
          <a:p>
            <a:pPr marL="457200" lvl="1" indent="0">
              <a:buNone/>
            </a:pPr>
            <a:r>
              <a:rPr lang="zh-CN" altLang="en-US" sz="2200" dirty="0"/>
              <a:t>  例外 浪漫</a:t>
            </a:r>
            <a:endParaRPr lang="en-US" altLang="zh-CN" sz="2200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9598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6BF5D-5946-41FB-A217-E0B662CC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 提问的艺术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E37FF-2260-4F1C-97C7-CC725877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6245"/>
            <a:ext cx="8596668" cy="5169159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任何时间段 贯穿整个教学过程</a:t>
            </a:r>
            <a:endParaRPr lang="en-US" altLang="zh-CN" sz="2400" dirty="0"/>
          </a:p>
          <a:p>
            <a:r>
              <a:rPr lang="zh-CN" altLang="en-US" sz="2400" dirty="0"/>
              <a:t>有效与无效的问题</a:t>
            </a:r>
          </a:p>
          <a:p>
            <a:pPr marL="857250" lvl="2" indent="0">
              <a:buNone/>
            </a:pPr>
            <a:r>
              <a:rPr lang="zh-CN" altLang="en-US" sz="1800" dirty="0"/>
              <a:t>  </a:t>
            </a:r>
            <a:r>
              <a:rPr lang="en-US" altLang="zh-CN" sz="1800" dirty="0"/>
              <a:t>A </a:t>
            </a:r>
            <a:r>
              <a:rPr lang="zh-CN" altLang="en-US" sz="1800" dirty="0"/>
              <a:t>教师：这是桌子吗？学生：是</a:t>
            </a:r>
          </a:p>
          <a:p>
            <a:pPr marL="857250" lvl="2" indent="0">
              <a:buNone/>
            </a:pPr>
            <a:r>
              <a:rPr lang="zh-CN" altLang="en-US" sz="1800" dirty="0"/>
              <a:t>  </a:t>
            </a:r>
            <a:r>
              <a:rPr lang="en-US" altLang="zh-CN" sz="1800" dirty="0"/>
              <a:t>B </a:t>
            </a:r>
            <a:r>
              <a:rPr lang="zh-CN" altLang="en-US" sz="1800" dirty="0"/>
              <a:t>教师：这是什么？     学生：这是桌子</a:t>
            </a:r>
          </a:p>
          <a:p>
            <a:pPr marL="857250" lvl="2" indent="0">
              <a:buNone/>
            </a:pPr>
            <a:r>
              <a:rPr lang="zh-CN" altLang="en-US" sz="1800" dirty="0"/>
              <a:t>  （尽量避免一般疑问句）</a:t>
            </a:r>
          </a:p>
          <a:p>
            <a:pPr marL="857250" lvl="2" indent="0">
              <a:buNone/>
            </a:pPr>
            <a:r>
              <a:rPr lang="zh-CN" altLang="en-US" sz="1800" dirty="0"/>
              <a:t>   大家说说看是不是这样的啊？</a:t>
            </a:r>
          </a:p>
          <a:p>
            <a:r>
              <a:rPr lang="zh-CN" altLang="en-US" sz="2400" dirty="0"/>
              <a:t>问题的类型应该多样化</a:t>
            </a:r>
            <a:endParaRPr lang="en-US" altLang="zh-CN" sz="2400" dirty="0"/>
          </a:p>
          <a:p>
            <a:pPr marL="857250" lvl="2" indent="0">
              <a:buNone/>
            </a:pPr>
            <a:r>
              <a:rPr lang="zh-CN" altLang="en-US" sz="1800" dirty="0"/>
              <a:t>提出的问题太难就换一个</a:t>
            </a:r>
            <a:endParaRPr lang="en-US" altLang="zh-CN" sz="1800" dirty="0"/>
          </a:p>
          <a:p>
            <a:pPr marL="857250" lvl="2" indent="0">
              <a:buNone/>
            </a:pPr>
            <a:r>
              <a:rPr lang="zh-CN" altLang="en-US" sz="1800" dirty="0"/>
              <a:t>是什么？怎么样？为什么？</a:t>
            </a:r>
            <a:endParaRPr lang="en-US" altLang="zh-CN" sz="1800" dirty="0"/>
          </a:p>
          <a:p>
            <a:pPr marL="857250" lvl="2" indent="0">
              <a:buNone/>
            </a:pPr>
            <a:r>
              <a:rPr lang="zh-CN" altLang="en-US" sz="1800" dirty="0"/>
              <a:t>注意问题的垂直性  羊在吃草</a:t>
            </a:r>
          </a:p>
          <a:p>
            <a:r>
              <a:rPr lang="zh-CN" altLang="en-US" sz="2400" dirty="0"/>
              <a:t>循循善诱 问有所获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zh-CN" altLang="en-US" sz="2000" dirty="0"/>
              <a:t> 不要直接问 “司马光是个什么样的人”</a:t>
            </a:r>
            <a:r>
              <a:rPr lang="en-US" altLang="zh-CN" sz="2000" dirty="0"/>
              <a:t> </a:t>
            </a:r>
            <a:r>
              <a:rPr lang="zh-CN" altLang="en-US" sz="2000" dirty="0"/>
              <a:t>要有所铺垫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xmlns="" val="31499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6BF5D-5946-41FB-A217-E0B662CC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 提问的艺术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E37FF-2260-4F1C-97C7-CC725877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8841"/>
            <a:ext cx="8596668" cy="435252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400" dirty="0"/>
              <a:t>任何时间段 贯穿整个教学过程</a:t>
            </a:r>
            <a:endParaRPr lang="en-US" altLang="zh-CN" sz="2400" dirty="0"/>
          </a:p>
          <a:p>
            <a:r>
              <a:rPr lang="zh-CN" altLang="en-US" sz="2400" dirty="0"/>
              <a:t>有效与无效的问题</a:t>
            </a:r>
          </a:p>
          <a:p>
            <a:r>
              <a:rPr lang="zh-CN" altLang="en-US" sz="2400" dirty="0"/>
              <a:t>问题的类型应该多样化</a:t>
            </a:r>
            <a:endParaRPr lang="en-US" altLang="zh-CN" sz="2400" dirty="0"/>
          </a:p>
          <a:p>
            <a:r>
              <a:rPr lang="zh-CN" altLang="en-US" sz="2400" dirty="0"/>
              <a:t>循循善诱 问有所获</a:t>
            </a:r>
            <a:endParaRPr lang="en-US" altLang="zh-CN" sz="2400" dirty="0"/>
          </a:p>
          <a:p>
            <a:r>
              <a:rPr lang="zh-CN" altLang="en-US" sz="2400" dirty="0"/>
              <a:t>助答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2000" dirty="0"/>
              <a:t>以慢速再重复一遍</a:t>
            </a:r>
            <a:endParaRPr lang="en-US" altLang="zh-CN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2000" dirty="0"/>
              <a:t>变换角度再次发问</a:t>
            </a:r>
            <a:endParaRPr lang="en-US" altLang="zh-CN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2000" dirty="0"/>
              <a:t>化整为零， 先分后总</a:t>
            </a:r>
            <a:endParaRPr lang="en-US" altLang="zh-CN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2000" dirty="0"/>
              <a:t>适当提示、补充、修正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zh-CN" altLang="en-US" sz="2400" dirty="0"/>
              <a:t>不要重复学生的错误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zh-CN" altLang="en-US" sz="2400" dirty="0"/>
              <a:t>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33430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CE17C-F9BA-4385-8AF3-7CEE03AE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 板书的艺术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483873-78C6-4C56-8BE3-15D1CFF02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2800" dirty="0"/>
              <a:t>一定要有板书，</a:t>
            </a:r>
            <a:r>
              <a:rPr lang="en-US" altLang="zh-CN" sz="2800" dirty="0"/>
              <a:t>PPT</a:t>
            </a:r>
            <a:r>
              <a:rPr lang="zh-CN" altLang="en-US" sz="2800" dirty="0"/>
              <a:t>不能取代</a:t>
            </a:r>
            <a:endParaRPr lang="en-US" altLang="zh-CN" sz="2800" dirty="0"/>
          </a:p>
          <a:p>
            <a:r>
              <a:rPr lang="zh-CN" altLang="en-US" sz="2800" dirty="0"/>
              <a:t>黑板上始终都有字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	</a:t>
            </a:r>
            <a:r>
              <a:rPr lang="zh-CN" altLang="en-US" sz="2400" dirty="0"/>
              <a:t>中间</a:t>
            </a:r>
            <a:r>
              <a:rPr lang="en-US" altLang="zh-CN" sz="2400" dirty="0"/>
              <a:t>3/5 </a:t>
            </a:r>
            <a:r>
              <a:rPr lang="zh-CN" altLang="en-US" sz="2400" dirty="0"/>
              <a:t>：</a:t>
            </a:r>
            <a:r>
              <a:rPr lang="en-US" altLang="zh-CN" sz="2400" dirty="0"/>
              <a:t> </a:t>
            </a:r>
            <a:r>
              <a:rPr lang="zh-CN" altLang="en-US" sz="2400" dirty="0"/>
              <a:t>重要，保留    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    1/5</a:t>
            </a:r>
            <a:r>
              <a:rPr lang="zh-CN" altLang="en-US" sz="2400" dirty="0"/>
              <a:t>：</a:t>
            </a:r>
            <a:r>
              <a:rPr lang="en-US" altLang="zh-CN" sz="2400" dirty="0"/>
              <a:t> </a:t>
            </a:r>
            <a:r>
              <a:rPr lang="zh-CN" altLang="en-US" sz="2400" dirty="0"/>
              <a:t>信息、 作业、 </a:t>
            </a:r>
            <a:r>
              <a:rPr lang="en-US" altLang="zh-CN" sz="2400" dirty="0"/>
              <a:t>page </a:t>
            </a:r>
          </a:p>
          <a:p>
            <a:pPr marL="0" indent="0">
              <a:buNone/>
            </a:pPr>
            <a:r>
              <a:rPr lang="en-US" altLang="zh-CN" sz="2400" dirty="0"/>
              <a:t>         1/5</a:t>
            </a:r>
            <a:r>
              <a:rPr lang="zh-CN" altLang="en-US" sz="2400" dirty="0"/>
              <a:t>：临时，可擦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	 </a:t>
            </a:r>
            <a:endParaRPr lang="en-US" altLang="zh-CN" sz="2800" dirty="0"/>
          </a:p>
          <a:p>
            <a:r>
              <a:rPr lang="zh-CN" altLang="en-US" sz="2800" dirty="0"/>
              <a:t>要有板书意识， 排列整齐</a:t>
            </a:r>
            <a:endParaRPr lang="en-US" altLang="zh-CN" sz="2800" dirty="0"/>
          </a:p>
          <a:p>
            <a:r>
              <a:rPr lang="zh-CN" altLang="en-US" sz="2800" dirty="0"/>
              <a:t>黑板上最后留下的是关键字、脉络、条理、学生看着可以复述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441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77D8EB-BF1C-456F-8F93-6464A212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843E6F9C-8BCC-4E41-B61B-14E5947FE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70" t="16091" r="34242" b="29605"/>
          <a:stretch/>
        </p:blipFill>
        <p:spPr>
          <a:xfrm>
            <a:off x="2063512" y="1155224"/>
            <a:ext cx="7461896" cy="4547551"/>
          </a:xfrm>
        </p:spPr>
      </p:pic>
    </p:spTree>
    <p:extLst>
      <p:ext uri="{BB962C8B-B14F-4D97-AF65-F5344CB8AC3E}">
        <p14:creationId xmlns:p14="http://schemas.microsoft.com/office/powerpoint/2010/main" xmlns="" val="175504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52194-77A2-4426-A291-1391ACF70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BFAB7D6-48B8-44BF-A679-759F689EC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A7D4186-776B-4913-AC6A-44186D4F1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15" t="23665" r="33180" b="10910"/>
          <a:stretch/>
        </p:blipFill>
        <p:spPr>
          <a:xfrm>
            <a:off x="3163726" y="356981"/>
            <a:ext cx="5760232" cy="61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9282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2674</TotalTime>
  <Words>829</Words>
  <Application>Microsoft Office PowerPoint</Application>
  <PresentationFormat>Custom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      文教学艺术与技巧</vt:lpstr>
      <vt:lpstr>一、 教学的基本原则</vt:lpstr>
      <vt:lpstr>二 、课堂组织管理艺术</vt:lpstr>
      <vt:lpstr>三、 教学与语言艺术</vt:lpstr>
      <vt:lpstr>四、 提问的艺术</vt:lpstr>
      <vt:lpstr>四、 提问的艺术</vt:lpstr>
      <vt:lpstr>五、 板书的艺术</vt:lpstr>
      <vt:lpstr>Slide 8</vt:lpstr>
      <vt:lpstr>Slide 9</vt:lpstr>
      <vt:lpstr>六、 对外汉语教师的独特素质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文教学艺术与技巧</dc:title>
  <dc:creator>Guo Jianjun</dc:creator>
  <cp:lastModifiedBy>aa</cp:lastModifiedBy>
  <cp:revision>18</cp:revision>
  <cp:lastPrinted>2019-02-23T20:38:15Z</cp:lastPrinted>
  <dcterms:created xsi:type="dcterms:W3CDTF">2019-02-22T19:32:07Z</dcterms:created>
  <dcterms:modified xsi:type="dcterms:W3CDTF">2019-04-09T23:09:03Z</dcterms:modified>
</cp:coreProperties>
</file>